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56" r:id="rId3"/>
    <p:sldId id="273" r:id="rId4"/>
    <p:sldId id="258" r:id="rId5"/>
    <p:sldId id="259" r:id="rId6"/>
    <p:sldId id="272" r:id="rId7"/>
    <p:sldId id="271" r:id="rId8"/>
    <p:sldId id="262" r:id="rId9"/>
    <p:sldId id="263" r:id="rId10"/>
    <p:sldId id="264" r:id="rId11"/>
  </p:sldIdLst>
  <p:sldSz cx="9144000" cy="5143500" type="screen16x9"/>
  <p:notesSz cx="6858000" cy="9144000"/>
  <p:embeddedFontLst>
    <p:embeddedFont>
      <p:font typeface="Trebuchet MS" pitchFamily="34" charset="0"/>
      <p:regular r:id="rId13"/>
      <p:bold r:id="rId14"/>
      <p:italic r:id="rId15"/>
      <p:boldItalic r:id="rId16"/>
    </p:embeddedFont>
    <p:embeddedFont>
      <p:font typeface="Arial Narrow" pitchFamily="34" charset="0"/>
      <p:regular r:id="rId17"/>
      <p:bold r:id="rId18"/>
      <p:italic r:id="rId19"/>
      <p:boldItalic r:id="rId20"/>
    </p:embeddedFont>
    <p:embeddedFont>
      <p:font typeface="Lato" charset="0"/>
      <p:regular r:id="rId21"/>
      <p:bold r:id="rId22"/>
      <p:italic r:id="rId23"/>
      <p:boldItalic r:id="rId24"/>
    </p:embeddedFont>
    <p:embeddedFont>
      <p:font typeface="Lato Black" charset="0"/>
      <p:bold r:id="rId25"/>
      <p:italic r:id="rId26"/>
      <p:boldItalic r:id="rId27"/>
    </p:embeddedFont>
    <p:embeddedFont>
      <p:font typeface="Open Sans" pitchFamily="2" charset="0"/>
      <p:regular r:id="rId28"/>
      <p:bold r:id="rId29"/>
      <p:italic r:id="rId30"/>
      <p:boldItalic r:id="rId31"/>
    </p:embeddedFont>
    <p:embeddedFont>
      <p:font typeface="Calibri"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p:scale>
          <a:sx n="102" d="100"/>
          <a:sy n="102" d="100"/>
        </p:scale>
        <p:origin x="-456"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462647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037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00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118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158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6167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835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554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8683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blog/live-stream-analysis-using-video-indexer/"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docs.microsoft.com/en-us/azure/azure-video-indexer/customize-person-model-overview" TargetMode="External"/><Relationship Id="rId5" Type="http://schemas.openxmlformats.org/officeDocument/2006/relationships/hyperlink" Target="https://docs.microsoft.com/en-us/azure/azure-video-indexer/customize-content-models-overview" TargetMode="External"/><Relationship Id="rId4" Type="http://schemas.openxmlformats.org/officeDocument/2006/relationships/hyperlink" Target="https://docs.microsoft.com/en-us/azure/azure-video-analyzer/video-analyzer-docs/visualize-ai-events-power-bi"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animeet/hackathon-video-analytic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u="sng" dirty="0">
                <a:solidFill>
                  <a:schemeClr val="lt1"/>
                </a:solidFill>
                <a:latin typeface="Trebuchet MS"/>
                <a:ea typeface="Trebuchet MS"/>
                <a:cs typeface="Trebuchet MS"/>
                <a:sym typeface="Trebuchet MS"/>
              </a:rPr>
              <a:t>Bank of Baroda Hackathon - 2022                       </a:t>
            </a:r>
            <a:endParaRPr sz="2400" u="sng" dirty="0">
              <a:solidFill>
                <a:schemeClr val="lt1"/>
              </a:solidFill>
              <a:latin typeface="Trebuchet MS"/>
              <a:ea typeface="Trebuchet MS"/>
              <a:cs typeface="Trebuchet MS"/>
              <a:sym typeface="Trebuchet MS"/>
            </a:endParaRPr>
          </a:p>
        </p:txBody>
      </p:sp>
      <p:sp>
        <p:nvSpPr>
          <p:cNvPr id="339" name="Google Shape;339;p1"/>
          <p:cNvSpPr txBox="1"/>
          <p:nvPr/>
        </p:nvSpPr>
        <p:spPr>
          <a:xfrm>
            <a:off x="0" y="2151000"/>
            <a:ext cx="5761608"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2400" b="1" i="0" u="none" strike="noStrike" cap="none" dirty="0">
                <a:solidFill>
                  <a:schemeClr val="lt1"/>
                </a:solidFill>
                <a:latin typeface="Trebuchet MS"/>
                <a:ea typeface="Trebuchet MS"/>
                <a:cs typeface="Trebuchet MS"/>
                <a:sym typeface="Trebuchet MS"/>
              </a:rPr>
              <a:t>Your Team Name : AI-Hackers </a:t>
            </a:r>
            <a:endParaRPr sz="2400" b="1" i="0" u="none" strike="noStrike" cap="none" dirty="0">
              <a:solidFill>
                <a:schemeClr val="lt1"/>
              </a:solidFill>
              <a:latin typeface="Trebuchet MS"/>
              <a:ea typeface="Trebuchet MS"/>
              <a:cs typeface="Trebuchet MS"/>
              <a:sym typeface="Trebuchet MS"/>
            </a:endParaRPr>
          </a:p>
        </p:txBody>
      </p:sp>
      <p:sp>
        <p:nvSpPr>
          <p:cNvPr id="340" name="Google Shape;340;p1"/>
          <p:cNvSpPr txBox="1"/>
          <p:nvPr/>
        </p:nvSpPr>
        <p:spPr>
          <a:xfrm>
            <a:off x="181614" y="2781912"/>
            <a:ext cx="5198254" cy="1366436"/>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i="0" u="none" strike="noStrike" cap="none" dirty="0">
                <a:solidFill>
                  <a:schemeClr val="lt1"/>
                </a:solidFill>
                <a:latin typeface="Trebuchet MS"/>
                <a:ea typeface="Trebuchet MS"/>
                <a:cs typeface="Trebuchet MS"/>
                <a:sym typeface="Trebuchet MS"/>
              </a:rPr>
              <a:t>Your team bio : </a:t>
            </a:r>
            <a:r>
              <a:rPr lang="en" sz="900" i="0" u="none" strike="noStrike" cap="none" dirty="0">
                <a:solidFill>
                  <a:schemeClr val="lt1"/>
                </a:solidFill>
                <a:latin typeface="Trebuchet MS"/>
                <a:ea typeface="Trebuchet MS"/>
                <a:cs typeface="Trebuchet MS"/>
                <a:sym typeface="Trebuchet MS"/>
              </a:rPr>
              <a:t>A visionary team led by a Principal data Scientist </a:t>
            </a:r>
            <a:r>
              <a:rPr lang="en-IN" sz="900" i="0" u="none" strike="noStrike" cap="none" dirty="0">
                <a:solidFill>
                  <a:schemeClr val="lt1"/>
                </a:solidFill>
                <a:latin typeface="Trebuchet MS"/>
                <a:ea typeface="Trebuchet MS"/>
                <a:cs typeface="Trebuchet MS"/>
                <a:sym typeface="Trebuchet MS"/>
              </a:rPr>
              <a:t>( </a:t>
            </a:r>
            <a:r>
              <a:rPr lang="en-IN" sz="900" i="0" u="none" strike="noStrike" cap="none" dirty="0" err="1">
                <a:solidFill>
                  <a:schemeClr val="lt1"/>
                </a:solidFill>
                <a:latin typeface="Trebuchet MS"/>
                <a:ea typeface="Trebuchet MS"/>
                <a:cs typeface="Trebuchet MS"/>
                <a:sym typeface="Trebuchet MS"/>
              </a:rPr>
              <a:t>Msc</a:t>
            </a:r>
            <a:r>
              <a:rPr lang="en-IN" sz="900" i="0" u="none" strike="noStrike" cap="none" dirty="0">
                <a:solidFill>
                  <a:schemeClr val="lt1"/>
                </a:solidFill>
                <a:latin typeface="Trebuchet MS"/>
                <a:ea typeface="Trebuchet MS"/>
                <a:cs typeface="Trebuchet MS"/>
                <a:sym typeface="Trebuchet MS"/>
              </a:rPr>
              <a:t> Statistics &amp; Master Programme in AI) having 16+ years of experience in D</a:t>
            </a:r>
            <a:r>
              <a:rPr lang="en-IN" sz="900" dirty="0">
                <a:solidFill>
                  <a:schemeClr val="lt1"/>
                </a:solidFill>
                <a:latin typeface="Trebuchet MS"/>
                <a:ea typeface="Trebuchet MS"/>
                <a:cs typeface="Trebuchet MS"/>
                <a:sym typeface="Trebuchet MS"/>
              </a:rPr>
              <a:t>ata science &amp; AI and also have 3 more Sr data Scientist ( MSc Statistics &amp; </a:t>
            </a:r>
            <a:r>
              <a:rPr lang="en-IN" sz="900" dirty="0" err="1">
                <a:solidFill>
                  <a:schemeClr val="lt1"/>
                </a:solidFill>
                <a:latin typeface="Trebuchet MS"/>
                <a:ea typeface="Trebuchet MS"/>
                <a:cs typeface="Trebuchet MS"/>
                <a:sym typeface="Trebuchet MS"/>
              </a:rPr>
              <a:t>Mtech</a:t>
            </a:r>
            <a:r>
              <a:rPr lang="en-IN" sz="900" dirty="0">
                <a:solidFill>
                  <a:schemeClr val="lt1"/>
                </a:solidFill>
                <a:latin typeface="Trebuchet MS"/>
                <a:ea typeface="Trebuchet MS"/>
                <a:cs typeface="Trebuchet MS"/>
                <a:sym typeface="Trebuchet MS"/>
              </a:rPr>
              <a:t> in data Science )from various leading IT MNCs. The lead has prior history of winning  various Global Data science Hackathon.</a:t>
            </a:r>
            <a:endParaRPr lang="en-IN" sz="900" i="0" u="none" strike="noStrike" cap="none" dirty="0">
              <a:solidFill>
                <a:schemeClr val="lt1"/>
              </a:solidFill>
              <a:latin typeface="Trebuchet MS"/>
              <a:ea typeface="Trebuchet MS"/>
              <a:cs typeface="Trebuchet MS"/>
              <a:sym typeface="Trebuchet MS"/>
            </a:endParaRPr>
          </a:p>
          <a:p>
            <a:pPr marL="0" marR="0" lvl="0" indent="0" algn="l" rtl="0">
              <a:lnSpc>
                <a:spcPct val="150000"/>
              </a:lnSpc>
              <a:spcBef>
                <a:spcPts val="1600"/>
              </a:spcBef>
              <a:spcAft>
                <a:spcPts val="1600"/>
              </a:spcAft>
              <a:buClr>
                <a:srgbClr val="000000"/>
              </a:buClr>
              <a:buSzPts val="1300"/>
              <a:buFont typeface="Arial"/>
              <a:buNone/>
            </a:pPr>
            <a:r>
              <a:rPr lang="en-IN" sz="1000" i="0" u="none" strike="noStrike" cap="none" dirty="0">
                <a:solidFill>
                  <a:schemeClr val="lt1"/>
                </a:solidFill>
                <a:latin typeface="Trebuchet MS"/>
                <a:ea typeface="Trebuchet MS"/>
                <a:cs typeface="Trebuchet MS"/>
                <a:sym typeface="Trebuchet MS"/>
              </a:rPr>
              <a:t>Date :20</a:t>
            </a:r>
            <a:r>
              <a:rPr lang="en-IN" sz="1000" i="0" u="none" strike="noStrike" cap="none" baseline="30000" dirty="0">
                <a:solidFill>
                  <a:schemeClr val="lt1"/>
                </a:solidFill>
                <a:latin typeface="Trebuchet MS"/>
                <a:ea typeface="Trebuchet MS"/>
                <a:cs typeface="Trebuchet MS"/>
                <a:sym typeface="Trebuchet MS"/>
              </a:rPr>
              <a:t>th</a:t>
            </a:r>
            <a:r>
              <a:rPr lang="en-IN" sz="1000" i="0" u="none" strike="noStrike" cap="none" dirty="0">
                <a:solidFill>
                  <a:schemeClr val="lt1"/>
                </a:solidFill>
                <a:latin typeface="Trebuchet MS"/>
                <a:ea typeface="Trebuchet MS"/>
                <a:cs typeface="Trebuchet MS"/>
                <a:sym typeface="Trebuchet MS"/>
              </a:rPr>
              <a:t> Sep 2022</a:t>
            </a: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dk1"/>
                </a:solidFill>
                <a:latin typeface="Lato"/>
                <a:ea typeface="Lato"/>
                <a:cs typeface="Lato"/>
                <a:sym typeface="Lato"/>
              </a:rPr>
              <a:t>Technology Partner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62728" y="65810"/>
            <a:ext cx="8280000" cy="3159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t>Problem Statement?</a:t>
            </a:r>
            <a:endParaRPr sz="1200" dirty="0"/>
          </a:p>
        </p:txBody>
      </p:sp>
      <p:sp>
        <p:nvSpPr>
          <p:cNvPr id="348" name="Google Shape;348;p2"/>
          <p:cNvSpPr txBox="1"/>
          <p:nvPr/>
        </p:nvSpPr>
        <p:spPr>
          <a:xfrm>
            <a:off x="162727" y="381740"/>
            <a:ext cx="8892495" cy="46959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900" b="0" i="0" u="none" strike="noStrike" cap="none" dirty="0">
                <a:solidFill>
                  <a:srgbClr val="222222"/>
                </a:solidFill>
                <a:highlight>
                  <a:srgbClr val="FFFF00"/>
                </a:highlight>
                <a:latin typeface="Lato"/>
                <a:ea typeface="Lato"/>
                <a:cs typeface="Lato"/>
                <a:sym typeface="Lato"/>
              </a:rPr>
              <a:t>Why did you decide to solve this Problem statement?</a:t>
            </a:r>
          </a:p>
          <a:p>
            <a:pPr marL="0" marR="0" lvl="0" indent="0" rtl="0">
              <a:lnSpc>
                <a:spcPct val="100000"/>
              </a:lnSpc>
              <a:spcBef>
                <a:spcPts val="0"/>
              </a:spcBef>
              <a:spcAft>
                <a:spcPts val="0"/>
              </a:spcAft>
              <a:buClr>
                <a:srgbClr val="000000"/>
              </a:buClr>
              <a:buSzPts val="1400"/>
              <a:buFont typeface="Arial"/>
              <a:buNone/>
            </a:pPr>
            <a:endParaRPr lang="en" sz="900" dirty="0">
              <a:solidFill>
                <a:srgbClr val="222222"/>
              </a:solidFill>
              <a:highlight>
                <a:srgbClr val="FFFFFF"/>
              </a:highlight>
              <a:latin typeface="Lato"/>
              <a:ea typeface="Lato" panose="020F0502020204030203" pitchFamily="34" charset="0"/>
              <a:cs typeface="Lato" panose="020F0502020204030203" pitchFamily="34" charset="0"/>
              <a:sym typeface="Lato"/>
            </a:endParaRPr>
          </a:p>
          <a:p>
            <a:pPr marL="0" marR="0" lvl="0" indent="0" rtl="0">
              <a:lnSpc>
                <a:spcPct val="100000"/>
              </a:lnSpc>
              <a:spcBef>
                <a:spcPts val="0"/>
              </a:spcBef>
              <a:spcAft>
                <a:spcPts val="0"/>
              </a:spcAft>
              <a:buClr>
                <a:srgbClr val="000000"/>
              </a:buClr>
              <a:buSzPts val="1400"/>
              <a:buFont typeface="Arial"/>
              <a:buNone/>
            </a:pPr>
            <a:r>
              <a:rPr lang="en-US" sz="900" b="1" i="0" dirty="0">
                <a:solidFill>
                  <a:schemeClr val="tx1"/>
                </a:solidFill>
                <a:effectLst/>
                <a:latin typeface="Lato" panose="020B0604020202020204" charset="0"/>
                <a:ea typeface="Lato" panose="020F0502020204030203" pitchFamily="34" charset="0"/>
                <a:cs typeface="Lato" panose="020F0502020204030203" pitchFamily="34" charset="0"/>
              </a:rPr>
              <a:t>Artificial Intelligence</a:t>
            </a:r>
            <a:r>
              <a:rPr lang="en-US" sz="900" b="0" i="0" dirty="0">
                <a:solidFill>
                  <a:schemeClr val="tx1"/>
                </a:solidFill>
                <a:effectLst/>
                <a:latin typeface="Lato" panose="020B0604020202020204" charset="0"/>
                <a:ea typeface="Lato" panose="020F0502020204030203" pitchFamily="34" charset="0"/>
                <a:cs typeface="Lato" panose="020F0502020204030203" pitchFamily="34" charset="0"/>
              </a:rPr>
              <a:t> is the future of </a:t>
            </a:r>
            <a:r>
              <a:rPr lang="en-US" sz="900" b="1" i="0" dirty="0">
                <a:solidFill>
                  <a:schemeClr val="tx1"/>
                </a:solidFill>
                <a:effectLst/>
                <a:latin typeface="Lato" panose="020B0604020202020204" charset="0"/>
                <a:ea typeface="Lato" panose="020F0502020204030203" pitchFamily="34" charset="0"/>
                <a:cs typeface="Lato" panose="020F0502020204030203" pitchFamily="34" charset="0"/>
              </a:rPr>
              <a:t>banking</a:t>
            </a:r>
            <a:r>
              <a:rPr lang="en-US" sz="900" b="0" i="0" dirty="0">
                <a:solidFill>
                  <a:schemeClr val="tx1"/>
                </a:solidFill>
                <a:effectLst/>
                <a:latin typeface="Lato" panose="020B0604020202020204" charset="0"/>
                <a:ea typeface="Lato" panose="020F0502020204030203" pitchFamily="34" charset="0"/>
                <a:cs typeface="Lato" panose="020F0502020204030203" pitchFamily="34" charset="0"/>
              </a:rPr>
              <a:t> as it brings the power of advanced data analytics to combat fraudulent transactions and improve compliance. AI brings the power of data to make a platform to make decisions which are much advanced than a human brain.</a:t>
            </a: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rgbClr val="222222"/>
                </a:solidFill>
                <a:highlight>
                  <a:srgbClr val="FFFFFF"/>
                </a:highlight>
                <a:latin typeface="Lato" panose="020B0604020202020204" charset="0"/>
                <a:ea typeface="Lato"/>
                <a:cs typeface="Lato"/>
                <a:sym typeface="Lato"/>
              </a:rPr>
              <a:t>Our deep knowledge in Statistics and Computer Science which would help us to build an AI  platform for BOB in Video Analytics to make banking much easier for both management and customer as well.</a:t>
            </a:r>
          </a:p>
          <a:p>
            <a:pPr marL="0" marR="0" lvl="0" indent="0" algn="l" rtl="0">
              <a:lnSpc>
                <a:spcPct val="100000"/>
              </a:lnSpc>
              <a:spcBef>
                <a:spcPts val="0"/>
              </a:spcBef>
              <a:spcAft>
                <a:spcPts val="0"/>
              </a:spcAft>
              <a:buClr>
                <a:srgbClr val="000000"/>
              </a:buClr>
              <a:buSzPts val="1400"/>
              <a:buFont typeface="Arial"/>
              <a:buNone/>
            </a:pPr>
            <a:endParaRPr lang="en-US" sz="900" b="0" i="0" u="none" strike="noStrike" cap="none" dirty="0">
              <a:solidFill>
                <a:srgbClr val="222222"/>
              </a:solidFill>
              <a:highlight>
                <a:srgbClr val="FFFFFF"/>
              </a:highlight>
              <a:latin typeface="Lato" panose="020B0604020202020204" charset="0"/>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rgbClr val="222222"/>
                </a:solidFill>
                <a:highlight>
                  <a:srgbClr val="FFFFFF"/>
                </a:highlight>
                <a:latin typeface="Lato" panose="020B0604020202020204" charset="0"/>
                <a:ea typeface="Lato"/>
                <a:cs typeface="Lato"/>
                <a:sym typeface="Lato"/>
              </a:rPr>
              <a:t>The benefit which can be provided by this solution as mentioned below :</a:t>
            </a:r>
          </a:p>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rgbClr val="222222"/>
                </a:solidFill>
                <a:highlight>
                  <a:srgbClr val="FFFFFF"/>
                </a:highlight>
                <a:latin typeface="Lato" panose="020B0604020202020204" charset="0"/>
                <a:ea typeface="Lato"/>
                <a:cs typeface="Lato"/>
                <a:sym typeface="Lato"/>
              </a:rPr>
              <a:t> </a:t>
            </a:r>
          </a:p>
          <a:p>
            <a:pPr>
              <a:buSzPts val="1400"/>
            </a:pPr>
            <a:r>
              <a:rPr lang="en" sz="900" dirty="0">
                <a:solidFill>
                  <a:srgbClr val="222222"/>
                </a:solidFill>
                <a:highlight>
                  <a:srgbClr val="FFFFFF"/>
                </a:highlight>
                <a:latin typeface="Lato" panose="020B0604020202020204" charset="0"/>
                <a:ea typeface="Lato"/>
                <a:cs typeface="Lato"/>
                <a:sym typeface="Lato"/>
              </a:rPr>
              <a:t>1</a:t>
            </a:r>
            <a:r>
              <a:rPr lang="en" sz="900" i="1" dirty="0">
                <a:solidFill>
                  <a:srgbClr val="222222"/>
                </a:solidFill>
                <a:highlight>
                  <a:srgbClr val="FFFFFF"/>
                </a:highlight>
                <a:latin typeface="Lato" panose="020B0604020202020204" charset="0"/>
                <a:ea typeface="Lato"/>
                <a:cs typeface="Lato"/>
                <a:sym typeface="Lato"/>
              </a:rPr>
              <a:t>)  </a:t>
            </a:r>
            <a:r>
              <a:rPr lang="en" sz="900" b="1" i="1" dirty="0">
                <a:solidFill>
                  <a:srgbClr val="222222"/>
                </a:solidFill>
                <a:highlight>
                  <a:srgbClr val="FFFFFF"/>
                </a:highlight>
                <a:latin typeface="Lato" panose="020B0604020202020204" charset="0"/>
                <a:ea typeface="Lato"/>
                <a:cs typeface="Lato"/>
                <a:sym typeface="Lato"/>
              </a:rPr>
              <a:t>Fraud detection and Bank Safety:</a:t>
            </a:r>
            <a:endParaRPr lang="en-US" sz="900" b="1"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By using CCTV footage ,we can build video analytics to improve bank safety by identifying any adverse situation in the bank premises.</a:t>
            </a:r>
          </a:p>
          <a:p>
            <a:pPr marL="171450" lvl="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The solution would help to prevent any suspicious or unwanted activities/ objects captured  in the bank premises.</a:t>
            </a:r>
          </a:p>
          <a:p>
            <a:pPr marL="171450" lvl="0" indent="-171450">
              <a:buSzPts val="1400"/>
              <a:buFont typeface="Arial" panose="020B0604020202020204" pitchFamily="34" charset="0"/>
              <a:buChar char="•"/>
            </a:pPr>
            <a:r>
              <a:rPr lang="en-IN" sz="900" dirty="0">
                <a:solidFill>
                  <a:srgbClr val="222222"/>
                </a:solidFill>
                <a:highlight>
                  <a:srgbClr val="FFFFFF"/>
                </a:highlight>
                <a:latin typeface="Lato" panose="020B0604020202020204" charset="0"/>
                <a:ea typeface="Lato"/>
                <a:cs typeface="Lato"/>
                <a:sym typeface="Lato"/>
              </a:rPr>
              <a:t>T</a:t>
            </a:r>
            <a:r>
              <a:rPr lang="en" sz="900" dirty="0">
                <a:solidFill>
                  <a:srgbClr val="222222"/>
                </a:solidFill>
                <a:highlight>
                  <a:srgbClr val="FFFFFF"/>
                </a:highlight>
                <a:latin typeface="Lato" panose="020B0604020202020204" charset="0"/>
                <a:ea typeface="Lato"/>
                <a:cs typeface="Lato"/>
                <a:sym typeface="Lato"/>
              </a:rPr>
              <a:t>he solution would  try to figure out the customers who are spending more time in premises unnecessarily.</a:t>
            </a:r>
          </a:p>
          <a:p>
            <a:pPr marL="171450" lvl="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This solution can be also used in ATM to capture and send alert if any person enters with mask or doing some </a:t>
            </a:r>
            <a:r>
              <a:rPr lang="en" sz="900" dirty="0">
                <a:solidFill>
                  <a:srgbClr val="222222"/>
                </a:solidFill>
                <a:highlight>
                  <a:srgbClr val="FFFFFF"/>
                </a:highlight>
                <a:latin typeface="Lato"/>
                <a:ea typeface="Lato"/>
                <a:cs typeface="Lato"/>
                <a:sym typeface="Lato"/>
              </a:rPr>
              <a:t>suspicious activity</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We also have plan to build some alert mechanism to handle these adverse situations in the bank premise .</a:t>
            </a:r>
          </a:p>
          <a:p>
            <a:pPr>
              <a:buSzPts val="1400"/>
            </a:pPr>
            <a:endParaRPr lang="en" sz="900" dirty="0">
              <a:solidFill>
                <a:srgbClr val="222222"/>
              </a:solidFill>
              <a:highlight>
                <a:srgbClr val="FFFFFF"/>
              </a:highlight>
              <a:latin typeface="Lato"/>
              <a:ea typeface="Lato"/>
              <a:cs typeface="Lato"/>
              <a:sym typeface="Lato"/>
            </a:endParaRPr>
          </a:p>
          <a:p>
            <a:pPr>
              <a:buSzPts val="1400"/>
            </a:pPr>
            <a:r>
              <a:rPr lang="en" sz="900" b="1" i="1" dirty="0">
                <a:solidFill>
                  <a:srgbClr val="222222"/>
                </a:solidFill>
                <a:highlight>
                  <a:srgbClr val="FFFFFF"/>
                </a:highlight>
                <a:latin typeface="Lato"/>
                <a:ea typeface="Lato"/>
                <a:cs typeface="Lato"/>
                <a:sym typeface="Lato"/>
              </a:rPr>
              <a:t>2) Customer Satisfaction</a:t>
            </a:r>
            <a:r>
              <a:rPr lang="en" sz="900" i="1" dirty="0">
                <a:solidFill>
                  <a:srgbClr val="222222"/>
                </a:solidFill>
                <a:highlight>
                  <a:srgbClr val="FFFFFF"/>
                </a:highlight>
                <a:latin typeface="Lato"/>
                <a:ea typeface="Lato"/>
                <a:cs typeface="Lato"/>
                <a:sym typeface="Lato"/>
              </a:rPr>
              <a:t>: </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By using facial </a:t>
            </a:r>
            <a:r>
              <a:rPr lang="en-IN" sz="900" dirty="0">
                <a:solidFill>
                  <a:srgbClr val="222222"/>
                </a:solidFill>
                <a:highlight>
                  <a:srgbClr val="FFFFFF"/>
                </a:highlight>
                <a:latin typeface="Lato" panose="020B0604020202020204" charset="0"/>
                <a:ea typeface="Lato"/>
                <a:cs typeface="Lato"/>
                <a:sym typeface="Lato"/>
              </a:rPr>
              <a:t>expressions,</a:t>
            </a:r>
            <a:r>
              <a:rPr lang="en" sz="900" dirty="0">
                <a:solidFill>
                  <a:srgbClr val="222222"/>
                </a:solidFill>
                <a:highlight>
                  <a:srgbClr val="FFFFFF"/>
                </a:highlight>
                <a:latin typeface="Lato" panose="020B0604020202020204" charset="0"/>
                <a:ea typeface="Lato"/>
                <a:cs typeface="Lato"/>
                <a:sym typeface="Lato"/>
              </a:rPr>
              <a:t> the solution will try to  find out the sentim</a:t>
            </a:r>
            <a:r>
              <a:rPr lang="en-IN" sz="900" dirty="0" err="1">
                <a:solidFill>
                  <a:srgbClr val="222222"/>
                </a:solidFill>
                <a:highlight>
                  <a:srgbClr val="FFFFFF"/>
                </a:highlight>
                <a:latin typeface="Lato" panose="020B0604020202020204" charset="0"/>
                <a:ea typeface="Lato"/>
                <a:cs typeface="Lato"/>
                <a:sym typeface="Lato"/>
              </a:rPr>
              <a:t>ent</a:t>
            </a:r>
            <a:r>
              <a:rPr lang="en" sz="900" dirty="0">
                <a:solidFill>
                  <a:srgbClr val="222222"/>
                </a:solidFill>
                <a:highlight>
                  <a:srgbClr val="FFFFFF"/>
                </a:highlight>
                <a:latin typeface="Lato" panose="020B0604020202020204" charset="0"/>
                <a:ea typeface="Lato"/>
                <a:cs typeface="Lato"/>
                <a:sym typeface="Lato"/>
              </a:rPr>
              <a:t> of the customer</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The system should be able to find out the customer's happiness , sadness ,anxious or other level of human feelings to find the sentiment of a customer. This would help to improve customer service.</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Video KYC service also can be planned to implem</a:t>
            </a:r>
            <a:r>
              <a:rPr lang="en-IN" sz="900" dirty="0" err="1">
                <a:solidFill>
                  <a:srgbClr val="222222"/>
                </a:solidFill>
                <a:highlight>
                  <a:srgbClr val="FFFFFF"/>
                </a:highlight>
                <a:latin typeface="Lato" panose="020B0604020202020204" charset="0"/>
                <a:ea typeface="Lato"/>
                <a:cs typeface="Lato"/>
                <a:sym typeface="Lato"/>
              </a:rPr>
              <a:t>en</a:t>
            </a:r>
            <a:r>
              <a:rPr lang="en" sz="900" dirty="0">
                <a:solidFill>
                  <a:srgbClr val="222222"/>
                </a:solidFill>
                <a:highlight>
                  <a:srgbClr val="FFFFFF"/>
                </a:highlight>
                <a:latin typeface="Lato" panose="020B0604020202020204" charset="0"/>
                <a:ea typeface="Lato"/>
                <a:cs typeface="Lato"/>
                <a:sym typeface="Lato"/>
              </a:rPr>
              <a:t>t using customers images stored in the database and use face similarity cognitive services.</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manage it with database</a:t>
            </a:r>
          </a:p>
          <a:p>
            <a:pPr>
              <a:buSzPts val="1400"/>
            </a:pPr>
            <a:endParaRPr lang="en" sz="900" dirty="0">
              <a:solidFill>
                <a:srgbClr val="222222"/>
              </a:solidFill>
              <a:highlight>
                <a:srgbClr val="FFFFFF"/>
              </a:highlight>
              <a:latin typeface="Lato" panose="020B0604020202020204" charset="0"/>
              <a:ea typeface="Lato"/>
              <a:cs typeface="Lato"/>
              <a:sym typeface="Lato"/>
            </a:endParaRPr>
          </a:p>
          <a:p>
            <a:pPr>
              <a:buSzPts val="1400"/>
            </a:pPr>
            <a:r>
              <a:rPr lang="en" sz="900" dirty="0">
                <a:solidFill>
                  <a:srgbClr val="222222"/>
                </a:solidFill>
                <a:highlight>
                  <a:srgbClr val="FFFFFF"/>
                </a:highlight>
                <a:latin typeface="Lato" panose="020B0604020202020204" charset="0"/>
                <a:ea typeface="Lato"/>
                <a:cs typeface="Lato"/>
                <a:sym typeface="Lato"/>
              </a:rPr>
              <a:t>3)  </a:t>
            </a:r>
            <a:r>
              <a:rPr lang="en" sz="900" b="1" dirty="0">
                <a:solidFill>
                  <a:srgbClr val="222222"/>
                </a:solidFill>
                <a:highlight>
                  <a:srgbClr val="FFFFFF"/>
                </a:highlight>
                <a:latin typeface="Lato" panose="020B0604020202020204" charset="0"/>
                <a:ea typeface="Lato"/>
                <a:cs typeface="Lato"/>
                <a:sym typeface="Lato"/>
              </a:rPr>
              <a:t>Bank revenue generation: </a:t>
            </a:r>
            <a:endParaRPr lang="en" sz="900" dirty="0">
              <a:solidFill>
                <a:srgbClr val="222222"/>
              </a:solidFill>
              <a:highlight>
                <a:srgbClr val="FFFFFF"/>
              </a:highlight>
              <a:latin typeface="Lato" panose="020B0604020202020204" charset="0"/>
              <a:ea typeface="Lato"/>
              <a:cs typeface="Lato"/>
              <a:sym typeface="Lato"/>
            </a:endParaRP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By predicting the unique customers visiting in the bra</a:t>
            </a:r>
            <a:r>
              <a:rPr lang="en-IN" sz="900" dirty="0" err="1">
                <a:solidFill>
                  <a:srgbClr val="222222"/>
                </a:solidFill>
                <a:highlight>
                  <a:srgbClr val="FFFFFF"/>
                </a:highlight>
                <a:latin typeface="Lato" panose="020B0604020202020204" charset="0"/>
                <a:ea typeface="Lato"/>
                <a:cs typeface="Lato"/>
                <a:sym typeface="Lato"/>
              </a:rPr>
              <a:t>nc</a:t>
            </a:r>
            <a:r>
              <a:rPr lang="en" sz="900" dirty="0">
                <a:solidFill>
                  <a:srgbClr val="222222"/>
                </a:solidFill>
                <a:highlight>
                  <a:srgbClr val="FFFFFF"/>
                </a:highlight>
                <a:latin typeface="Lato" panose="020B0604020202020204" charset="0"/>
                <a:ea typeface="Lato"/>
                <a:cs typeface="Lato"/>
                <a:sym typeface="Lato"/>
              </a:rPr>
              <a:t>h on daily/ weekly basis, we can try to predict the footfall of that branch which might help the bankers to manage customer service better and also indirectly helping revenue generation. </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The system should be able to capture the radiance customer or high net worthy customer which would help to give premium service to their problem.</a:t>
            </a:r>
          </a:p>
          <a:p>
            <a:pPr marL="171450" indent="-171450">
              <a:buSzPts val="1400"/>
              <a:buFont typeface="Arial" panose="020B0604020202020204" pitchFamily="34" charset="0"/>
              <a:buChar char="•"/>
            </a:pPr>
            <a:r>
              <a:rPr lang="en" sz="900" dirty="0">
                <a:solidFill>
                  <a:srgbClr val="222222"/>
                </a:solidFill>
                <a:highlight>
                  <a:srgbClr val="FFFFFF"/>
                </a:highlight>
                <a:latin typeface="Lato" panose="020B0604020202020204" charset="0"/>
                <a:ea typeface="Lato"/>
                <a:cs typeface="Lato"/>
                <a:sym typeface="Lato"/>
              </a:rPr>
              <a:t>Create alert for new customers in the premises and give more importance with the banking products available on which they will be interested.</a:t>
            </a:r>
          </a:p>
          <a:p>
            <a:pPr>
              <a:buSzPts val="1400"/>
            </a:pPr>
            <a:endParaRPr lang="en" sz="900" i="1" dirty="0">
              <a:solidFill>
                <a:srgbClr val="222222"/>
              </a:solidFill>
              <a:highlight>
                <a:srgbClr val="FFFFFF"/>
              </a:highlight>
              <a:latin typeface="Lato" panose="020B0604020202020204" charset="0"/>
              <a:ea typeface="Lato"/>
              <a:cs typeface="Lato"/>
              <a:sym typeface="Lato"/>
            </a:endParaRPr>
          </a:p>
          <a:p>
            <a:pPr>
              <a:buSzPts val="1400"/>
            </a:pPr>
            <a:r>
              <a:rPr lang="en" sz="900" i="1" dirty="0">
                <a:solidFill>
                  <a:srgbClr val="222222"/>
                </a:solidFill>
                <a:highlight>
                  <a:srgbClr val="FFFFFF"/>
                </a:highlight>
                <a:latin typeface="Lato" panose="020B0604020202020204" charset="0"/>
                <a:ea typeface="Lato"/>
                <a:cs typeface="Lato"/>
                <a:sym typeface="Lato"/>
              </a:rPr>
              <a:t>We believe the above services are a serious concern to the bankers where AI can help them to build a smart solution to reduce the human intervention, reducing time ,improve customer satisfaction, bank on premise safety , fraud detection and revenue generation as well. To provide this solution, we have planned to use Azure cognitive services to build a cost </a:t>
            </a:r>
            <a:r>
              <a:rPr lang="en" sz="900" i="1" dirty="0" err="1">
                <a:solidFill>
                  <a:srgbClr val="222222"/>
                </a:solidFill>
                <a:highlight>
                  <a:srgbClr val="FFFFFF"/>
                </a:highlight>
                <a:latin typeface="Lato" panose="020B0604020202020204" charset="0"/>
                <a:ea typeface="Lato"/>
                <a:cs typeface="Lato"/>
                <a:sym typeface="Lato"/>
              </a:rPr>
              <a:t>ef</a:t>
            </a:r>
            <a:r>
              <a:rPr lang="en-IN" sz="900" i="1" dirty="0">
                <a:solidFill>
                  <a:srgbClr val="222222"/>
                </a:solidFill>
                <a:highlight>
                  <a:srgbClr val="FFFFFF"/>
                </a:highlight>
                <a:latin typeface="Lato" panose="020B0604020202020204" charset="0"/>
                <a:ea typeface="Lato"/>
                <a:cs typeface="Lato"/>
                <a:sym typeface="Lato"/>
              </a:rPr>
              <a:t>f</a:t>
            </a:r>
            <a:r>
              <a:rPr lang="en" sz="900" i="1" dirty="0" err="1">
                <a:solidFill>
                  <a:srgbClr val="222222"/>
                </a:solidFill>
                <a:highlight>
                  <a:srgbClr val="FFFFFF"/>
                </a:highlight>
                <a:latin typeface="Lato" panose="020B0604020202020204" charset="0"/>
                <a:ea typeface="Lato"/>
                <a:cs typeface="Lato"/>
                <a:sym typeface="Lato"/>
              </a:rPr>
              <a:t>ective</a:t>
            </a:r>
            <a:r>
              <a:rPr lang="en" sz="900" i="1" dirty="0">
                <a:solidFill>
                  <a:srgbClr val="222222"/>
                </a:solidFill>
                <a:highlight>
                  <a:srgbClr val="FFFFFF"/>
                </a:highlight>
                <a:latin typeface="Lato" panose="020B0604020202020204" charset="0"/>
                <a:ea typeface="Lato"/>
                <a:cs typeface="Lato"/>
                <a:sym typeface="Lato"/>
              </a:rPr>
              <a:t> and highly accurate AI solution for BOB.</a:t>
            </a:r>
          </a:p>
          <a:p>
            <a:pPr>
              <a:buSzPts val="1400"/>
            </a:pPr>
            <a:endParaRPr lang="en" sz="900" dirty="0">
              <a:solidFill>
                <a:srgbClr val="222222"/>
              </a:solidFill>
              <a:highlight>
                <a:srgbClr val="FFFFFF"/>
              </a:highlight>
              <a:latin typeface="Lato" panose="020B0604020202020204" charset="0"/>
              <a:ea typeface="Lato"/>
              <a:cs typeface="Lato"/>
              <a:sym typeface="Lato"/>
            </a:endParaRPr>
          </a:p>
          <a:p>
            <a:pPr>
              <a:buSzPts val="1400"/>
            </a:pPr>
            <a:endParaRPr lang="en-US" sz="900" dirty="0">
              <a:solidFill>
                <a:srgbClr val="222222"/>
              </a:solidFill>
              <a:highlight>
                <a:srgbClr val="FFFFFF"/>
              </a:highlight>
              <a:latin typeface="Lato"/>
              <a:ea typeface="Lato"/>
              <a:cs typeface="Lato"/>
              <a:sym typeface="Lato"/>
            </a:endParaRPr>
          </a:p>
        </p:txBody>
      </p:sp>
    </p:spTree>
    <p:extLst>
      <p:ext uri="{BB962C8B-B14F-4D97-AF65-F5344CB8AC3E}">
        <p14:creationId xmlns:p14="http://schemas.microsoft.com/office/powerpoint/2010/main" val="29523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304945"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solidFill>
                  <a:srgbClr val="222222"/>
                </a:solidFill>
                <a:highlight>
                  <a:srgbClr val="FFFFFF"/>
                </a:highlight>
              </a:rPr>
              <a:t>User Segment &amp; Pain Points</a:t>
            </a:r>
            <a:endParaRPr sz="1200" dirty="0"/>
          </a:p>
        </p:txBody>
      </p:sp>
      <p:sp>
        <p:nvSpPr>
          <p:cNvPr id="354" name="Google Shape;354;p3"/>
          <p:cNvSpPr txBox="1"/>
          <p:nvPr/>
        </p:nvSpPr>
        <p:spPr>
          <a:xfrm>
            <a:off x="304945" y="805550"/>
            <a:ext cx="8534110" cy="4162220"/>
          </a:xfrm>
          <a:prstGeom prst="rect">
            <a:avLst/>
          </a:prstGeom>
          <a:noFill/>
          <a:ln>
            <a:noFill/>
          </a:ln>
        </p:spPr>
        <p:txBody>
          <a:bodyPr spcFirstLastPara="1" wrap="square" lIns="91425" tIns="91425" rIns="91425" bIns="91425" anchor="t" anchorCtr="0">
            <a:noAutofit/>
          </a:bodyPr>
          <a:lstStyle/>
          <a:p>
            <a:pPr marL="0" lvl="0" indent="0">
              <a:buSzPts val="1400"/>
              <a:buFont typeface="Arial"/>
              <a:buNone/>
            </a:pPr>
            <a:r>
              <a:rPr lang="en" sz="1000" dirty="0">
                <a:solidFill>
                  <a:srgbClr val="222222"/>
                </a:solidFill>
                <a:highlight>
                  <a:srgbClr val="FFFF00"/>
                </a:highlight>
                <a:latin typeface="Lato" panose="020B0604020202020204" charset="0"/>
                <a:ea typeface="Lato"/>
                <a:cs typeface="Lato"/>
                <a:sym typeface="Lato"/>
              </a:rPr>
              <a:t>Which user /advertiser segment would be early adopter of your product &amp; why?</a:t>
            </a:r>
          </a:p>
          <a:p>
            <a:pPr marL="0" lvl="0" indent="0">
              <a:buSzPts val="1400"/>
              <a:buFont typeface="Arial"/>
              <a:buNone/>
            </a:pPr>
            <a:endParaRPr lang="en" sz="1000" dirty="0">
              <a:solidFill>
                <a:srgbClr val="222222"/>
              </a:solidFill>
              <a:highlight>
                <a:srgbClr val="FFFFFF"/>
              </a:highlight>
              <a:latin typeface="Lato" panose="020B0604020202020204" charset="0"/>
              <a:ea typeface="Lato"/>
              <a:cs typeface="Lato"/>
              <a:sym typeface="Lato"/>
            </a:endParaRPr>
          </a:p>
          <a:p>
            <a:pPr marL="0" lvl="0" indent="0">
              <a:buSzPts val="1400"/>
              <a:buFont typeface="Arial"/>
              <a:buNone/>
            </a:pPr>
            <a:r>
              <a:rPr lang="en" sz="1000" dirty="0">
                <a:solidFill>
                  <a:srgbClr val="222222"/>
                </a:solidFill>
                <a:highlight>
                  <a:srgbClr val="FFFFFF"/>
                </a:highlight>
                <a:latin typeface="Lato" panose="020B0604020202020204" charset="0"/>
                <a:ea typeface="Lato"/>
                <a:cs typeface="Lato"/>
                <a:sym typeface="Lato"/>
              </a:rPr>
              <a:t>The AI Solution that has been planned for BOB would be really a game changer in Banking Solutions.   We believe that the early </a:t>
            </a:r>
            <a:r>
              <a:rPr lang="en" sz="1000" dirty="0" err="1">
                <a:solidFill>
                  <a:srgbClr val="222222"/>
                </a:solidFill>
                <a:highlight>
                  <a:srgbClr val="FFFFFF"/>
                </a:highlight>
                <a:latin typeface="Lato" panose="020B0604020202020204" charset="0"/>
                <a:ea typeface="Lato"/>
                <a:cs typeface="Lato"/>
                <a:sym typeface="Lato"/>
              </a:rPr>
              <a:t>adop</a:t>
            </a:r>
            <a:r>
              <a:rPr lang="en-IN" sz="1000" dirty="0" err="1">
                <a:solidFill>
                  <a:srgbClr val="222222"/>
                </a:solidFill>
                <a:highlight>
                  <a:srgbClr val="FFFFFF"/>
                </a:highlight>
                <a:latin typeface="Lato" panose="020B0604020202020204" charset="0"/>
                <a:ea typeface="Lato"/>
                <a:cs typeface="Lato"/>
                <a:sym typeface="Lato"/>
              </a:rPr>
              <a:t>te</a:t>
            </a:r>
            <a:r>
              <a:rPr lang="en" sz="1000" dirty="0">
                <a:solidFill>
                  <a:srgbClr val="222222"/>
                </a:solidFill>
                <a:highlight>
                  <a:srgbClr val="FFFFFF"/>
                </a:highlight>
                <a:latin typeface="Lato" panose="020B0604020202020204" charset="0"/>
                <a:ea typeface="Lato"/>
                <a:cs typeface="Lato"/>
                <a:sym typeface="Lato"/>
              </a:rPr>
              <a:t>r of our solution would be as mentioned below :</a:t>
            </a:r>
          </a:p>
          <a:p>
            <a:pPr marL="0" lvl="0" indent="0">
              <a:buSzPts val="1400"/>
              <a:buFont typeface="Arial"/>
              <a:buNone/>
            </a:pPr>
            <a:endParaRPr lang="en" sz="1000" dirty="0">
              <a:solidFill>
                <a:srgbClr val="222222"/>
              </a:solidFill>
              <a:highlight>
                <a:srgbClr val="FFFFFF"/>
              </a:highlight>
              <a:latin typeface="Lato" panose="020B0604020202020204" charset="0"/>
              <a:ea typeface="Lato"/>
              <a:cs typeface="Lato"/>
              <a:sym typeface="Lato"/>
            </a:endParaRP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 sz="1000" dirty="0">
                <a:solidFill>
                  <a:srgbClr val="222222"/>
                </a:solidFill>
                <a:highlight>
                  <a:srgbClr val="FFFFFF"/>
                </a:highlight>
                <a:latin typeface="Lato" panose="020B0604020202020204" charset="0"/>
                <a:ea typeface="Lato"/>
                <a:cs typeface="Lato"/>
                <a:sym typeface="Lato"/>
              </a:rPr>
              <a:t>1) </a:t>
            </a:r>
            <a:r>
              <a:rPr lang="en" sz="1000" b="1" dirty="0">
                <a:solidFill>
                  <a:srgbClr val="222222"/>
                </a:solidFill>
                <a:highlight>
                  <a:srgbClr val="FFFFFF"/>
                </a:highlight>
                <a:latin typeface="Lato" panose="020B0604020202020204" charset="0"/>
                <a:ea typeface="Lato"/>
                <a:cs typeface="Lato"/>
                <a:sym typeface="Lato"/>
              </a:rPr>
              <a:t>The Banking Staff :  </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marL="28575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have planned to implement some alert mechanism for on premise banking stuff  to handle in  any suspicious activity as mentioned in slide no  1</a:t>
            </a:r>
          </a:p>
          <a:p>
            <a:pPr marL="28575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can also plan  detect customers spending more than 25 minutes in the premises. It will help in security purposes. </a:t>
            </a:r>
          </a:p>
          <a:p>
            <a:pPr marL="28575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Alert mechanism to auto trigger while entering any radiance customer in the banking premise.</a:t>
            </a: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lvl="0">
              <a:buSzPts val="1400"/>
            </a:pPr>
            <a:r>
              <a:rPr lang="en" sz="1000" b="1" dirty="0">
                <a:solidFill>
                  <a:srgbClr val="222222"/>
                </a:solidFill>
                <a:highlight>
                  <a:srgbClr val="FFFFFF"/>
                </a:highlight>
                <a:latin typeface="Lato" panose="020B0604020202020204" charset="0"/>
                <a:ea typeface="Lato"/>
                <a:cs typeface="Lato"/>
                <a:sym typeface="Lato"/>
              </a:rPr>
              <a:t>2) The Bank as an organization </a:t>
            </a:r>
            <a:r>
              <a:rPr lang="en" sz="1000" dirty="0">
                <a:solidFill>
                  <a:srgbClr val="222222"/>
                </a:solidFill>
                <a:highlight>
                  <a:srgbClr val="FFFFFF"/>
                </a:highlight>
                <a:latin typeface="Lato" panose="020B0604020202020204" charset="0"/>
                <a:ea typeface="Lato"/>
                <a:cs typeface="Lato"/>
                <a:sym typeface="Lato"/>
              </a:rPr>
              <a:t>:</a:t>
            </a: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marL="285750" lvl="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can also try to figure out the new customers who are suddenly visiting the premises frequently and also trying to visit the sensitive areas. This way we can figure out any suspicious activities in prior.</a:t>
            </a:r>
          </a:p>
          <a:p>
            <a:pPr marL="285750" lvl="0" indent="-2857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Get an insight on an average the unique customers visiting the bank to understand the customer footfall. </a:t>
            </a:r>
            <a:endParaRPr lang="en" sz="1000" dirty="0">
              <a:solidFill>
                <a:srgbClr val="222222"/>
              </a:solidFill>
              <a:highlight>
                <a:srgbClr val="FFFFFF"/>
              </a:highlight>
              <a:latin typeface="Lato" panose="020B0604020202020204" charset="0"/>
              <a:ea typeface="Lato"/>
              <a:cs typeface="Lato"/>
              <a:sym typeface="Lato"/>
            </a:endParaRPr>
          </a:p>
          <a:p>
            <a:pPr marL="285750" lvl="0" indent="-2857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Bank will be benefitted from fraud and safety and also getting insight to increase revenue generation by creating AI based secure environment with high customer satisfaction.</a:t>
            </a:r>
          </a:p>
          <a:p>
            <a:pPr marL="285750" indent="-285750">
              <a:buSzPts val="1400"/>
              <a:buFont typeface="Arial" panose="020B0604020202020204" pitchFamily="34" charset="0"/>
              <a:buChar char="•"/>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 sz="1000" dirty="0">
                <a:solidFill>
                  <a:srgbClr val="222222"/>
                </a:solidFill>
                <a:highlight>
                  <a:srgbClr val="FFFFFF"/>
                </a:highlight>
                <a:latin typeface="Lato" panose="020B0604020202020204" charset="0"/>
                <a:ea typeface="Lato"/>
                <a:cs typeface="Lato"/>
                <a:sym typeface="Lato"/>
              </a:rPr>
              <a:t>3)     </a:t>
            </a:r>
            <a:r>
              <a:rPr lang="en" sz="1000" b="1" dirty="0">
                <a:solidFill>
                  <a:srgbClr val="222222"/>
                </a:solidFill>
                <a:highlight>
                  <a:srgbClr val="FFFFFF"/>
                </a:highlight>
                <a:latin typeface="Lato" panose="020B0604020202020204" charset="0"/>
                <a:ea typeface="Lato"/>
                <a:cs typeface="Lato"/>
                <a:sym typeface="Lato"/>
              </a:rPr>
              <a:t>The customers </a:t>
            </a:r>
            <a:r>
              <a:rPr lang="en" sz="1000" dirty="0">
                <a:solidFill>
                  <a:srgbClr val="222222"/>
                </a:solidFill>
                <a:highlight>
                  <a:srgbClr val="FFFFFF"/>
                </a:highlight>
                <a:latin typeface="Lato" panose="020B0604020202020204" charset="0"/>
                <a:ea typeface="Lato"/>
                <a:cs typeface="Lato"/>
                <a:sym typeface="Lato"/>
              </a:rPr>
              <a:t>:</a:t>
            </a:r>
          </a:p>
          <a:p>
            <a:pPr marL="285750" indent="-285750">
              <a:buSzPts val="1400"/>
              <a:buFont typeface="Arial" panose="020B0604020202020204" pitchFamily="34" charset="0"/>
              <a:buChar char="•"/>
            </a:pPr>
            <a:r>
              <a:rPr lang="en-US" sz="1000" dirty="0">
                <a:solidFill>
                  <a:srgbClr val="222222"/>
                </a:solidFill>
                <a:highlight>
                  <a:srgbClr val="FFFFFF"/>
                </a:highlight>
                <a:latin typeface="Lato" panose="020B0604020202020204" charset="0"/>
                <a:ea typeface="Lato"/>
                <a:cs typeface="Lato"/>
                <a:sym typeface="Lato"/>
              </a:rPr>
              <a:t>From this AI solution , the customer will be also benefitted to get a good and quick hassle free service in a secure environment.</a:t>
            </a:r>
          </a:p>
          <a:p>
            <a:pPr marL="285750" indent="-285750">
              <a:buSzPts val="1400"/>
              <a:buFont typeface="Arial" panose="020B0604020202020204" pitchFamily="34" charset="0"/>
              <a:buChar char="•"/>
            </a:pPr>
            <a:endParaRPr lang="en" sz="1000" dirty="0">
              <a:solidFill>
                <a:srgbClr val="222222"/>
              </a:solidFill>
              <a:highlight>
                <a:srgbClr val="FFFFFF"/>
              </a:highlight>
              <a:latin typeface="Lato" panose="020B0604020202020204" charset="0"/>
              <a:ea typeface="Lato"/>
              <a:cs typeface="Lato"/>
              <a:sym typeface="Lato"/>
            </a:endParaRPr>
          </a:p>
          <a:p>
            <a:pPr marR="0" lvl="0" algn="l" rtl="0">
              <a:lnSpc>
                <a:spcPct val="115000"/>
              </a:lnSpc>
              <a:spcBef>
                <a:spcPts val="1000"/>
              </a:spcBef>
              <a:spcAft>
                <a:spcPts val="0"/>
              </a:spcAft>
              <a:buClr>
                <a:srgbClr val="000000"/>
              </a:buClr>
              <a:buSzPts val="1400"/>
            </a:pPr>
            <a:endParaRPr lang="en" sz="1000" dirty="0">
              <a:solidFill>
                <a:srgbClr val="222222"/>
              </a:solidFill>
              <a:highlight>
                <a:srgbClr val="FFFFFF"/>
              </a:highlight>
              <a:latin typeface="Lato"/>
              <a:ea typeface="Lato"/>
              <a:cs typeface="Lato"/>
              <a:sym typeface="Lato"/>
            </a:endParaRPr>
          </a:p>
          <a:p>
            <a:pPr marL="285750" marR="0" lvl="0" indent="-285750" algn="l" rtl="0">
              <a:lnSpc>
                <a:spcPct val="115000"/>
              </a:lnSpc>
              <a:spcBef>
                <a:spcPts val="1000"/>
              </a:spcBef>
              <a:spcAft>
                <a:spcPts val="0"/>
              </a:spcAft>
              <a:buClr>
                <a:srgbClr val="000000"/>
              </a:buClr>
              <a:buSzPts val="1400"/>
              <a:buFont typeface="Arial" panose="020B0604020202020204" pitchFamily="34" charset="0"/>
              <a:buChar char="•"/>
            </a:pPr>
            <a:endParaRPr sz="1000" b="0" i="0" u="none" strike="noStrike" cap="none" dirty="0">
              <a:solidFill>
                <a:srgbClr val="222222"/>
              </a:solidFill>
              <a:highlight>
                <a:srgbClr val="FFFFFF"/>
              </a:highlight>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304800" y="752568"/>
            <a:ext cx="8652769" cy="4724400"/>
          </a:xfrm>
          <a:prstGeom prst="rect">
            <a:avLst/>
          </a:prstGeom>
          <a:noFill/>
          <a:ln>
            <a:noFill/>
          </a:ln>
        </p:spPr>
        <p:txBody>
          <a:bodyPr spcFirstLastPara="1" wrap="square" lIns="91425" tIns="91425" rIns="91425" bIns="91425" anchor="t" anchorCtr="0">
            <a:noAutofit/>
          </a:bodyPr>
          <a:lstStyle/>
          <a:p>
            <a:pPr>
              <a:buSzPts val="1400"/>
            </a:pPr>
            <a:r>
              <a:rPr lang="en-US" sz="1000" dirty="0">
                <a:solidFill>
                  <a:srgbClr val="222222"/>
                </a:solidFill>
                <a:highlight>
                  <a:srgbClr val="FFFFFF"/>
                </a:highlight>
                <a:latin typeface="Lato" panose="020B0604020202020204" charset="0"/>
                <a:ea typeface="Lato"/>
                <a:cs typeface="Lato"/>
              </a:rPr>
              <a:t>There are many alternative products with use cases like, Monitoring, Theft protection, Surveillance and etc. in various businesses. Some of these products are:</a:t>
            </a:r>
          </a:p>
          <a:p>
            <a:pPr>
              <a:buSzPts val="1400"/>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Health care:</a:t>
            </a: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a:solidFill>
                  <a:srgbClr val="222222"/>
                </a:solidFill>
                <a:highlight>
                  <a:srgbClr val="FFFFFF"/>
                </a:highlight>
                <a:latin typeface="Lato" panose="020B0604020202020204" charset="0"/>
                <a:ea typeface="Lato"/>
                <a:cs typeface="Lato"/>
              </a:rPr>
              <a:t>The University at Buffalo developed a smartphone application designed to help detect autism spectrum disorder (ASD) in children. </a:t>
            </a:r>
          </a:p>
          <a:p>
            <a:pPr marL="171450" indent="-171450">
              <a:buSzPts val="1400"/>
              <a:buFont typeface="Arial" pitchFamily="34" charset="0"/>
              <a:buChar char="•"/>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Retail:</a:t>
            </a: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a:solidFill>
                  <a:srgbClr val="222222"/>
                </a:solidFill>
                <a:highlight>
                  <a:srgbClr val="FFFFFF"/>
                </a:highlight>
                <a:latin typeface="Lato" panose="020B0604020202020204" charset="0"/>
                <a:ea typeface="Lato"/>
                <a:cs typeface="Lato"/>
              </a:rPr>
              <a:t>Marine Layer is a clothing retailer headquartered in San Francisco that deployed an intelligent video analytics solution to gain insights about customer traffic in their stores.</a:t>
            </a:r>
          </a:p>
          <a:p>
            <a:pPr marL="171450" indent="-171450">
              <a:buSzPts val="1400"/>
              <a:buFont typeface="Arial" pitchFamily="34" charset="0"/>
              <a:buChar char="•"/>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Traffic and City Management:</a:t>
            </a: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a:solidFill>
                  <a:srgbClr val="222222"/>
                </a:solidFill>
                <a:highlight>
                  <a:srgbClr val="FFFFFF"/>
                </a:highlight>
                <a:latin typeface="Lato" panose="020B0604020202020204" charset="0"/>
                <a:ea typeface="Lato"/>
                <a:cs typeface="Lato"/>
              </a:rPr>
              <a:t>In order to better understand major traffic events, the New York City Department of Transportation used video analytics and machine learning to detect traffic jams, weather patterns, parking violations and more.</a:t>
            </a:r>
          </a:p>
          <a:p>
            <a:pPr marL="171450" indent="-171450">
              <a:buSzPts val="1400"/>
              <a:buFont typeface="Arial" pitchFamily="34" charset="0"/>
              <a:buChar char="•"/>
            </a:pPr>
            <a:endParaRPr lang="en-IN" sz="1000" dirty="0">
              <a:solidFill>
                <a:srgbClr val="222222"/>
              </a:solidFill>
              <a:highlight>
                <a:srgbClr val="FFFFFF"/>
              </a:highlight>
              <a:latin typeface="Lato" panose="020B0604020202020204" charset="0"/>
              <a:ea typeface="Lato"/>
              <a:cs typeface="Lato"/>
            </a:endParaRPr>
          </a:p>
          <a:p>
            <a:pPr>
              <a:buSzPts val="1400"/>
            </a:pPr>
            <a:r>
              <a:rPr lang="en-US" sz="1000" b="1" dirty="0">
                <a:solidFill>
                  <a:srgbClr val="222222"/>
                </a:solidFill>
                <a:highlight>
                  <a:srgbClr val="FFFFFF"/>
                </a:highlight>
                <a:latin typeface="Lato" panose="020B0604020202020204" charset="0"/>
                <a:ea typeface="Lato"/>
                <a:cs typeface="Lato"/>
              </a:rPr>
              <a:t>Banking and ATM:</a:t>
            </a:r>
          </a:p>
          <a:p>
            <a:pPr>
              <a:buSzPts val="1400"/>
            </a:pPr>
            <a:endParaRPr lang="en-IN" sz="1000" b="1"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BriefCam</a:t>
            </a:r>
            <a:r>
              <a:rPr lang="en-US" sz="1000" dirty="0">
                <a:solidFill>
                  <a:srgbClr val="222222"/>
                </a:solidFill>
                <a:highlight>
                  <a:srgbClr val="FFFFFF"/>
                </a:highlight>
                <a:latin typeface="Lato" panose="020B0604020202020204" charset="0"/>
                <a:ea typeface="Lato"/>
                <a:cs typeface="Lato"/>
              </a:rPr>
              <a:t> transforms video into valuable insights for rapid video review and search, as well as patented VIDEO SYNOPSIS technology; real-time alerting; and quantitative video insights. They serve many domains including Healthcare and Banking. </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Agrex</a:t>
            </a:r>
            <a:r>
              <a:rPr lang="en-US" sz="1000" dirty="0">
                <a:solidFill>
                  <a:srgbClr val="222222"/>
                </a:solidFill>
                <a:highlight>
                  <a:srgbClr val="FFFFFF"/>
                </a:highlight>
                <a:latin typeface="Lato" panose="020B0604020202020204" charset="0"/>
                <a:ea typeface="Lato"/>
                <a:cs typeface="Lato"/>
              </a:rPr>
              <a:t> provides video analytics for bank atm machines and restaurants. It checks various use cases like If the machine is working or not. If the shutter is down. Keep a check on camera tampering etc. </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AllgoVision</a:t>
            </a:r>
            <a:r>
              <a:rPr lang="en-US" sz="1000" dirty="0">
                <a:solidFill>
                  <a:srgbClr val="222222"/>
                </a:solidFill>
                <a:highlight>
                  <a:srgbClr val="FFFFFF"/>
                </a:highlight>
                <a:latin typeface="Lato" panose="020B0604020202020204" charset="0"/>
                <a:ea typeface="Lato"/>
                <a:cs typeface="Lato"/>
              </a:rPr>
              <a:t> works in traffic Surveillance, Building Surveillance, City Surveillance, Business Intelligence across different Sectors. And for banking They are working with SBI and Kotak Bank. </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Font typeface="Arial" pitchFamily="34" charset="0"/>
              <a:buChar char="•"/>
            </a:pPr>
            <a:r>
              <a:rPr lang="en-US" sz="1000" dirty="0" err="1">
                <a:solidFill>
                  <a:srgbClr val="222222"/>
                </a:solidFill>
                <a:highlight>
                  <a:srgbClr val="FFFFFF"/>
                </a:highlight>
                <a:latin typeface="Lato" panose="020B0604020202020204" charset="0"/>
                <a:ea typeface="Lato"/>
                <a:cs typeface="Lato"/>
              </a:rPr>
              <a:t>Cronj</a:t>
            </a:r>
            <a:r>
              <a:rPr lang="en-US" sz="1000" dirty="0">
                <a:solidFill>
                  <a:srgbClr val="222222"/>
                </a:solidFill>
                <a:highlight>
                  <a:srgbClr val="FFFFFF"/>
                </a:highlight>
                <a:latin typeface="Lato" panose="020B0604020202020204" charset="0"/>
                <a:ea typeface="Lato"/>
                <a:cs typeface="Lato"/>
              </a:rPr>
              <a:t> is the company that provides theft protection in banks, </a:t>
            </a:r>
            <a:endParaRPr lang="en-IN" sz="1000" dirty="0">
              <a:solidFill>
                <a:srgbClr val="222222"/>
              </a:solidFill>
              <a:highlight>
                <a:srgbClr val="FFFFFF"/>
              </a:highlight>
              <a:latin typeface="Lato" panose="020B0604020202020204" charset="0"/>
              <a:ea typeface="Lato"/>
              <a:cs typeface="Lato"/>
            </a:endParaRPr>
          </a:p>
          <a:p>
            <a:pPr>
              <a:buSzPts val="1400"/>
            </a:pPr>
            <a:r>
              <a:rPr lang="en-IN" sz="1000" dirty="0">
                <a:solidFill>
                  <a:srgbClr val="222222"/>
                </a:solidFill>
                <a:highlight>
                  <a:srgbClr val="FFFFFF"/>
                </a:highlight>
                <a:latin typeface="Lato" panose="020B0604020202020204" charset="0"/>
                <a:ea typeface="Lato"/>
                <a:cs typeface="Lato"/>
              </a:rPr>
              <a:t> </a:t>
            </a:r>
          </a:p>
        </p:txBody>
      </p:sp>
      <p:sp>
        <p:nvSpPr>
          <p:cNvPr id="360" name="Google Shape;360;p4"/>
          <p:cNvSpPr txBox="1">
            <a:spLocks noGrp="1"/>
          </p:cNvSpPr>
          <p:nvPr>
            <p:ph type="title"/>
          </p:nvPr>
        </p:nvSpPr>
        <p:spPr>
          <a:xfrm>
            <a:off x="186431" y="270607"/>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t>Pre-Requisite</a:t>
            </a:r>
            <a:endParaRPr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74" name="Rounded Rectangle 73"/>
          <p:cNvSpPr/>
          <p:nvPr/>
        </p:nvSpPr>
        <p:spPr>
          <a:xfrm>
            <a:off x="165312" y="571237"/>
            <a:ext cx="1534980" cy="1277164"/>
          </a:xfrm>
          <a:prstGeom prst="roundRect">
            <a:avLst/>
          </a:prstGeom>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Rectangle 69"/>
          <p:cNvSpPr/>
          <p:nvPr/>
        </p:nvSpPr>
        <p:spPr>
          <a:xfrm>
            <a:off x="2088069" y="591417"/>
            <a:ext cx="1333727" cy="1480745"/>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524020" y="1253868"/>
            <a:ext cx="1333727" cy="1865370"/>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p:cNvSpPr/>
          <p:nvPr/>
        </p:nvSpPr>
        <p:spPr>
          <a:xfrm>
            <a:off x="4167760" y="437264"/>
            <a:ext cx="1534980" cy="2341818"/>
          </a:xfrm>
          <a:prstGeom prst="roundRect">
            <a:avLst/>
          </a:prstGeom>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5" name="Google Shape;365;p5"/>
          <p:cNvSpPr txBox="1">
            <a:spLocks noGrp="1"/>
          </p:cNvSpPr>
          <p:nvPr>
            <p:ph type="title"/>
          </p:nvPr>
        </p:nvSpPr>
        <p:spPr>
          <a:xfrm>
            <a:off x="27760" y="6064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solidFill>
                  <a:srgbClr val="4A4548"/>
                </a:solidFill>
                <a:highlight>
                  <a:srgbClr val="FFFFFF"/>
                </a:highlight>
              </a:rPr>
              <a:t>Azure tools or resources</a:t>
            </a:r>
            <a:endParaRPr sz="1200" dirty="0"/>
          </a:p>
        </p:txBody>
      </p:sp>
      <p:pic>
        <p:nvPicPr>
          <p:cNvPr id="2" name="Picture 1"/>
          <p:cNvPicPr>
            <a:picLocks noChangeAspect="1"/>
          </p:cNvPicPr>
          <p:nvPr/>
        </p:nvPicPr>
        <p:blipFill>
          <a:blip r:embed="rId3"/>
          <a:stretch>
            <a:fillRect/>
          </a:stretch>
        </p:blipFill>
        <p:spPr>
          <a:xfrm>
            <a:off x="419191" y="724252"/>
            <a:ext cx="747230" cy="582642"/>
          </a:xfrm>
          <a:prstGeom prst="rect">
            <a:avLst/>
          </a:prstGeom>
        </p:spPr>
      </p:pic>
      <p:pic>
        <p:nvPicPr>
          <p:cNvPr id="5" name="Picture 4"/>
          <p:cNvPicPr>
            <a:picLocks noChangeAspect="1"/>
          </p:cNvPicPr>
          <p:nvPr/>
        </p:nvPicPr>
        <p:blipFill>
          <a:blip r:embed="rId4"/>
          <a:stretch>
            <a:fillRect/>
          </a:stretch>
        </p:blipFill>
        <p:spPr>
          <a:xfrm>
            <a:off x="4554149" y="612349"/>
            <a:ext cx="680437" cy="674307"/>
          </a:xfrm>
          <a:prstGeom prst="rect">
            <a:avLst/>
          </a:prstGeom>
        </p:spPr>
      </p:pic>
      <p:pic>
        <p:nvPicPr>
          <p:cNvPr id="6" name="Picture 5"/>
          <p:cNvPicPr>
            <a:picLocks noChangeAspect="1"/>
          </p:cNvPicPr>
          <p:nvPr/>
        </p:nvPicPr>
        <p:blipFill>
          <a:blip r:embed="rId5"/>
          <a:stretch>
            <a:fillRect/>
          </a:stretch>
        </p:blipFill>
        <p:spPr>
          <a:xfrm>
            <a:off x="4554149" y="1749851"/>
            <a:ext cx="628805" cy="701614"/>
          </a:xfrm>
          <a:prstGeom prst="rect">
            <a:avLst/>
          </a:prstGeom>
        </p:spPr>
      </p:pic>
      <p:pic>
        <p:nvPicPr>
          <p:cNvPr id="11" name="Picture 10"/>
          <p:cNvPicPr>
            <a:picLocks noChangeAspect="1"/>
          </p:cNvPicPr>
          <p:nvPr/>
        </p:nvPicPr>
        <p:blipFill>
          <a:blip r:embed="rId6"/>
          <a:stretch>
            <a:fillRect/>
          </a:stretch>
        </p:blipFill>
        <p:spPr>
          <a:xfrm>
            <a:off x="249935" y="1442004"/>
            <a:ext cx="1240665" cy="354476"/>
          </a:xfrm>
          <a:prstGeom prst="rect">
            <a:avLst/>
          </a:prstGeom>
        </p:spPr>
      </p:pic>
      <p:pic>
        <p:nvPicPr>
          <p:cNvPr id="13" name="Picture 12"/>
          <p:cNvPicPr>
            <a:picLocks noChangeAspect="1"/>
          </p:cNvPicPr>
          <p:nvPr/>
        </p:nvPicPr>
        <p:blipFill>
          <a:blip r:embed="rId7"/>
          <a:stretch>
            <a:fillRect/>
          </a:stretch>
        </p:blipFill>
        <p:spPr>
          <a:xfrm>
            <a:off x="6601256" y="4149876"/>
            <a:ext cx="1117334" cy="425915"/>
          </a:xfrm>
          <a:prstGeom prst="rect">
            <a:avLst/>
          </a:prstGeom>
        </p:spPr>
      </p:pic>
      <p:pic>
        <p:nvPicPr>
          <p:cNvPr id="15" name="Picture 14"/>
          <p:cNvPicPr>
            <a:picLocks noChangeAspect="1"/>
          </p:cNvPicPr>
          <p:nvPr/>
        </p:nvPicPr>
        <p:blipFill>
          <a:blip r:embed="rId8"/>
          <a:stretch>
            <a:fillRect/>
          </a:stretch>
        </p:blipFill>
        <p:spPr>
          <a:xfrm>
            <a:off x="7983073" y="4193467"/>
            <a:ext cx="1030337" cy="351585"/>
          </a:xfrm>
          <a:prstGeom prst="rect">
            <a:avLst/>
          </a:prstGeom>
        </p:spPr>
      </p:pic>
      <p:pic>
        <p:nvPicPr>
          <p:cNvPr id="17" name="Picture 16"/>
          <p:cNvPicPr>
            <a:picLocks noChangeAspect="1"/>
          </p:cNvPicPr>
          <p:nvPr/>
        </p:nvPicPr>
        <p:blipFill>
          <a:blip r:embed="rId9"/>
          <a:stretch>
            <a:fillRect/>
          </a:stretch>
        </p:blipFill>
        <p:spPr>
          <a:xfrm>
            <a:off x="4628079" y="4013374"/>
            <a:ext cx="1719796" cy="531678"/>
          </a:xfrm>
          <a:prstGeom prst="rect">
            <a:avLst/>
          </a:prstGeom>
        </p:spPr>
      </p:pic>
      <p:pic>
        <p:nvPicPr>
          <p:cNvPr id="24" name="Picture 23"/>
          <p:cNvPicPr>
            <a:picLocks noChangeAspect="1"/>
          </p:cNvPicPr>
          <p:nvPr/>
        </p:nvPicPr>
        <p:blipFill>
          <a:blip r:embed="rId10"/>
          <a:stretch>
            <a:fillRect/>
          </a:stretch>
        </p:blipFill>
        <p:spPr>
          <a:xfrm>
            <a:off x="6861440" y="1347016"/>
            <a:ext cx="658889" cy="662450"/>
          </a:xfrm>
          <a:prstGeom prst="rect">
            <a:avLst/>
          </a:prstGeom>
        </p:spPr>
      </p:pic>
      <p:cxnSp>
        <p:nvCxnSpPr>
          <p:cNvPr id="31" name="Straight Arrow Connector 30"/>
          <p:cNvCxnSpPr/>
          <p:nvPr/>
        </p:nvCxnSpPr>
        <p:spPr>
          <a:xfrm>
            <a:off x="1378716" y="1230011"/>
            <a:ext cx="73337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a:off x="3158657" y="1133248"/>
            <a:ext cx="989747" cy="7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a:xfrm flipH="1">
            <a:off x="4903734" y="1501719"/>
            <a:ext cx="7894" cy="3723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flipV="1">
            <a:off x="5585634" y="1665633"/>
            <a:ext cx="1055493" cy="9040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4" name="Picture 53"/>
          <p:cNvPicPr>
            <a:picLocks noChangeAspect="1"/>
          </p:cNvPicPr>
          <p:nvPr/>
        </p:nvPicPr>
        <p:blipFill>
          <a:blip r:embed="rId11"/>
          <a:stretch>
            <a:fillRect/>
          </a:stretch>
        </p:blipFill>
        <p:spPr>
          <a:xfrm>
            <a:off x="6601256" y="2596880"/>
            <a:ext cx="1097082" cy="328718"/>
          </a:xfrm>
          <a:prstGeom prst="rect">
            <a:avLst/>
          </a:prstGeom>
        </p:spPr>
      </p:pic>
      <p:cxnSp>
        <p:nvCxnSpPr>
          <p:cNvPr id="66" name="Straight Arrow Connector 65"/>
          <p:cNvCxnSpPr/>
          <p:nvPr/>
        </p:nvCxnSpPr>
        <p:spPr>
          <a:xfrm flipH="1">
            <a:off x="7190884" y="2075450"/>
            <a:ext cx="1" cy="5009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11"/>
          <a:stretch>
            <a:fillRect/>
          </a:stretch>
        </p:blipFill>
        <p:spPr>
          <a:xfrm>
            <a:off x="2150974" y="1637114"/>
            <a:ext cx="1097082" cy="328718"/>
          </a:xfrm>
          <a:prstGeom prst="rect">
            <a:avLst/>
          </a:prstGeom>
        </p:spPr>
      </p:pic>
      <p:pic>
        <p:nvPicPr>
          <p:cNvPr id="72" name="Picture 71"/>
          <p:cNvPicPr>
            <a:picLocks noChangeAspect="1"/>
          </p:cNvPicPr>
          <p:nvPr/>
        </p:nvPicPr>
        <p:blipFill>
          <a:blip r:embed="rId10"/>
          <a:stretch>
            <a:fillRect/>
          </a:stretch>
        </p:blipFill>
        <p:spPr>
          <a:xfrm>
            <a:off x="2290828" y="591418"/>
            <a:ext cx="658889" cy="662450"/>
          </a:xfrm>
          <a:prstGeom prst="rect">
            <a:avLst/>
          </a:prstGeom>
        </p:spPr>
      </p:pic>
      <p:cxnSp>
        <p:nvCxnSpPr>
          <p:cNvPr id="73" name="Straight Arrow Connector 72"/>
          <p:cNvCxnSpPr/>
          <p:nvPr/>
        </p:nvCxnSpPr>
        <p:spPr>
          <a:xfrm flipH="1">
            <a:off x="2666726" y="1144456"/>
            <a:ext cx="1" cy="5009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p:cNvSpPr/>
          <p:nvPr/>
        </p:nvSpPr>
        <p:spPr>
          <a:xfrm>
            <a:off x="4528457" y="3803703"/>
            <a:ext cx="4557486" cy="1088571"/>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p:cNvCxnSpPr/>
          <p:nvPr/>
        </p:nvCxnSpPr>
        <p:spPr>
          <a:xfrm flipH="1">
            <a:off x="8447150" y="1935243"/>
            <a:ext cx="14186" cy="17439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7857749" y="1928117"/>
            <a:ext cx="6037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451600" y="3795486"/>
            <a:ext cx="0" cy="108857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857749" y="3826798"/>
            <a:ext cx="0" cy="10572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394231" y="1370297"/>
            <a:ext cx="1010320" cy="215444"/>
          </a:xfrm>
          <a:prstGeom prst="rect">
            <a:avLst/>
          </a:prstGeom>
          <a:noFill/>
        </p:spPr>
        <p:txBody>
          <a:bodyPr wrap="square" rtlCol="0">
            <a:spAutoFit/>
          </a:bodyPr>
          <a:lstStyle/>
          <a:p>
            <a:r>
              <a:rPr lang="en-US" sz="800" b="1" dirty="0">
                <a:latin typeface="Arial Narrow" panose="020B0606020202030204" pitchFamily="34" charset="0"/>
              </a:rPr>
              <a:t>Azure Video Indexer</a:t>
            </a:r>
          </a:p>
        </p:txBody>
      </p:sp>
      <p:sp>
        <p:nvSpPr>
          <p:cNvPr id="104" name="TextBox 103"/>
          <p:cNvSpPr txBox="1"/>
          <p:nvPr/>
        </p:nvSpPr>
        <p:spPr>
          <a:xfrm>
            <a:off x="4717013" y="3079999"/>
            <a:ext cx="834572"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Output</a:t>
            </a:r>
          </a:p>
        </p:txBody>
      </p:sp>
      <p:sp>
        <p:nvSpPr>
          <p:cNvPr id="107" name="TextBox 106"/>
          <p:cNvSpPr txBox="1"/>
          <p:nvPr/>
        </p:nvSpPr>
        <p:spPr>
          <a:xfrm>
            <a:off x="346808" y="2022796"/>
            <a:ext cx="936172"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Bank Database</a:t>
            </a:r>
          </a:p>
        </p:txBody>
      </p:sp>
      <p:sp>
        <p:nvSpPr>
          <p:cNvPr id="108" name="TextBox 107"/>
          <p:cNvSpPr txBox="1"/>
          <p:nvPr/>
        </p:nvSpPr>
        <p:spPr>
          <a:xfrm>
            <a:off x="2254711" y="2202705"/>
            <a:ext cx="1091769"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Storage Account</a:t>
            </a:r>
          </a:p>
        </p:txBody>
      </p:sp>
      <p:sp>
        <p:nvSpPr>
          <p:cNvPr id="112" name="TextBox 111"/>
          <p:cNvSpPr txBox="1"/>
          <p:nvPr/>
        </p:nvSpPr>
        <p:spPr>
          <a:xfrm>
            <a:off x="6765978" y="2897502"/>
            <a:ext cx="1091769"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Storage Account</a:t>
            </a:r>
          </a:p>
        </p:txBody>
      </p:sp>
      <p:sp>
        <p:nvSpPr>
          <p:cNvPr id="109" name="TextBox 108"/>
          <p:cNvSpPr txBox="1"/>
          <p:nvPr/>
        </p:nvSpPr>
        <p:spPr>
          <a:xfrm>
            <a:off x="5157516" y="4603986"/>
            <a:ext cx="943428"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Create Alert</a:t>
            </a:r>
          </a:p>
        </p:txBody>
      </p:sp>
      <p:sp>
        <p:nvSpPr>
          <p:cNvPr id="114" name="TextBox 113"/>
          <p:cNvSpPr txBox="1"/>
          <p:nvPr/>
        </p:nvSpPr>
        <p:spPr>
          <a:xfrm>
            <a:off x="6896091" y="4603986"/>
            <a:ext cx="943428"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Insights</a:t>
            </a:r>
          </a:p>
        </p:txBody>
      </p:sp>
      <p:sp>
        <p:nvSpPr>
          <p:cNvPr id="115" name="TextBox 114"/>
          <p:cNvSpPr txBox="1"/>
          <p:nvPr/>
        </p:nvSpPr>
        <p:spPr>
          <a:xfrm>
            <a:off x="7977585" y="4603986"/>
            <a:ext cx="1117473" cy="215444"/>
          </a:xfrm>
          <a:prstGeom prst="rect">
            <a:avLst/>
          </a:prstGeom>
          <a:noFill/>
        </p:spPr>
        <p:txBody>
          <a:bodyPr wrap="square" rtlCol="0">
            <a:spAutoFit/>
          </a:bodyPr>
          <a:lstStyle/>
          <a:p>
            <a:r>
              <a:rPr lang="en-US" sz="800" b="1" dirty="0">
                <a:solidFill>
                  <a:schemeClr val="tx1">
                    <a:lumMod val="75000"/>
                    <a:lumOff val="25000"/>
                  </a:schemeClr>
                </a:solidFill>
                <a:latin typeface="Arial Narrow" panose="020B0606020202030204" pitchFamily="34" charset="0"/>
              </a:rPr>
              <a:t>Interactive Dashboard</a:t>
            </a:r>
          </a:p>
        </p:txBody>
      </p:sp>
      <p:sp>
        <p:nvSpPr>
          <p:cNvPr id="4" name="Rounded Rectangle 3">
            <a:extLst>
              <a:ext uri="{FF2B5EF4-FFF2-40B4-BE49-F238E27FC236}">
                <a16:creationId xmlns="" xmlns:a16="http://schemas.microsoft.com/office/drawing/2014/main" id="{B7F9953F-365F-44F7-B1B9-DD4C0F52C2D1}"/>
              </a:ext>
            </a:extLst>
          </p:cNvPr>
          <p:cNvSpPr/>
          <p:nvPr/>
        </p:nvSpPr>
        <p:spPr>
          <a:xfrm>
            <a:off x="115480" y="3348050"/>
            <a:ext cx="2986428" cy="104217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 xmlns:a16="http://schemas.microsoft.com/office/drawing/2014/main" id="{6245A280-88C7-4C8C-CC98-92BB7A90D4D2}"/>
              </a:ext>
            </a:extLst>
          </p:cNvPr>
          <p:cNvSpPr txBox="1"/>
          <p:nvPr/>
        </p:nvSpPr>
        <p:spPr>
          <a:xfrm>
            <a:off x="249935" y="2945320"/>
            <a:ext cx="2364750" cy="246221"/>
          </a:xfrm>
          <a:prstGeom prst="rect">
            <a:avLst/>
          </a:prstGeom>
          <a:noFill/>
        </p:spPr>
        <p:txBody>
          <a:bodyPr wrap="none" rtlCol="0">
            <a:spAutoFit/>
          </a:bodyPr>
          <a:lstStyle/>
          <a:p>
            <a:r>
              <a:rPr lang="en-US" sz="1000" b="1" dirty="0">
                <a:solidFill>
                  <a:srgbClr val="4A4548"/>
                </a:solidFill>
                <a:highlight>
                  <a:srgbClr val="FFFFFF"/>
                </a:highlight>
                <a:latin typeface="Lato"/>
                <a:ea typeface="Lato"/>
                <a:cs typeface="Lato"/>
                <a:sym typeface="Lato"/>
              </a:rPr>
              <a:t>Azure </a:t>
            </a:r>
            <a:r>
              <a:rPr lang="en-US" sz="1000" b="1" dirty="0" err="1">
                <a:solidFill>
                  <a:srgbClr val="4A4548"/>
                </a:solidFill>
                <a:highlight>
                  <a:srgbClr val="FFFFFF"/>
                </a:highlight>
                <a:latin typeface="Lato"/>
                <a:ea typeface="Lato"/>
                <a:cs typeface="Lato"/>
                <a:sym typeface="Lato"/>
              </a:rPr>
              <a:t>MLOps</a:t>
            </a:r>
            <a:r>
              <a:rPr lang="en-US" sz="1000" b="1" dirty="0">
                <a:solidFill>
                  <a:srgbClr val="4A4548"/>
                </a:solidFill>
                <a:highlight>
                  <a:srgbClr val="FFFFFF"/>
                </a:highlight>
                <a:latin typeface="Lato"/>
                <a:ea typeface="Lato"/>
                <a:cs typeface="Lato"/>
                <a:sym typeface="Lato"/>
              </a:rPr>
              <a:t> Development in future  </a:t>
            </a:r>
          </a:p>
        </p:txBody>
      </p:sp>
      <p:sp>
        <p:nvSpPr>
          <p:cNvPr id="8" name="Down Arrow 7">
            <a:extLst>
              <a:ext uri="{FF2B5EF4-FFF2-40B4-BE49-F238E27FC236}">
                <a16:creationId xmlns="" xmlns:a16="http://schemas.microsoft.com/office/drawing/2014/main" id="{3B68828D-C27F-4357-BE77-3DC73875A2FD}"/>
              </a:ext>
            </a:extLst>
          </p:cNvPr>
          <p:cNvSpPr/>
          <p:nvPr/>
        </p:nvSpPr>
        <p:spPr>
          <a:xfrm>
            <a:off x="2659099" y="2433096"/>
            <a:ext cx="282991" cy="813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21">
            <a:extLst>
              <a:ext uri="{FF2B5EF4-FFF2-40B4-BE49-F238E27FC236}">
                <a16:creationId xmlns="" xmlns:a16="http://schemas.microsoft.com/office/drawing/2014/main" id="{830B0B98-0DD5-219C-1935-132B8BEBDF30}"/>
              </a:ext>
            </a:extLst>
          </p:cNvPr>
          <p:cNvGrpSpPr/>
          <p:nvPr/>
        </p:nvGrpSpPr>
        <p:grpSpPr>
          <a:xfrm>
            <a:off x="1849488" y="3392838"/>
            <a:ext cx="614335" cy="503865"/>
            <a:chOff x="5937171" y="3343275"/>
            <a:chExt cx="679007" cy="810379"/>
          </a:xfrm>
        </p:grpSpPr>
        <p:pic>
          <p:nvPicPr>
            <p:cNvPr id="10" name="Graphic 9">
              <a:extLst>
                <a:ext uri="{FF2B5EF4-FFF2-40B4-BE49-F238E27FC236}">
                  <a16:creationId xmlns="" xmlns:a16="http://schemas.microsoft.com/office/drawing/2014/main" id="{492DB2F1-7841-D81B-5EF2-D08FB75EDB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6010275" y="3343275"/>
              <a:ext cx="532800" cy="532800"/>
            </a:xfrm>
            <a:prstGeom prst="rect">
              <a:avLst/>
            </a:prstGeom>
          </p:spPr>
        </p:pic>
        <p:sp>
          <p:nvSpPr>
            <p:cNvPr id="12" name="Shape 332">
              <a:extLst>
                <a:ext uri="{FF2B5EF4-FFF2-40B4-BE49-F238E27FC236}">
                  <a16:creationId xmlns="" xmlns:a16="http://schemas.microsoft.com/office/drawing/2014/main" id="{4F143B2D-58EE-59D7-B5D8-0D0C63CA4563}"/>
                </a:ext>
              </a:extLst>
            </p:cNvPr>
            <p:cNvSpPr txBox="1"/>
            <p:nvPr/>
          </p:nvSpPr>
          <p:spPr>
            <a:xfrm>
              <a:off x="5937171" y="3876075"/>
              <a:ext cx="679007" cy="277579"/>
            </a:xfrm>
            <a:prstGeom prst="rect">
              <a:avLst/>
            </a:prstGeom>
            <a:noFill/>
            <a:ln>
              <a:noFill/>
            </a:ln>
          </p:spPr>
          <p:txBody>
            <a:bodyPr lIns="68575" tIns="68575" rIns="68575" bIns="68575" anchor="ctr" anchorCtr="0">
              <a:noAutofit/>
            </a:body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a:solidFill>
                    <a:srgbClr val="808080"/>
                  </a:solidFill>
                  <a:latin typeface="Open Sans"/>
                  <a:ea typeface="Open Sans"/>
                  <a:cs typeface="Open Sans"/>
                  <a:sym typeface="Open Sans"/>
                </a:rPr>
                <a:t>Azure DevOps</a:t>
              </a:r>
            </a:p>
          </p:txBody>
        </p:sp>
      </p:grpSp>
      <p:sp>
        <p:nvSpPr>
          <p:cNvPr id="3" name="TextBox 100">
            <a:extLst>
              <a:ext uri="{FF2B5EF4-FFF2-40B4-BE49-F238E27FC236}">
                <a16:creationId xmlns="" xmlns:a16="http://schemas.microsoft.com/office/drawing/2014/main" id="{AE6402EC-A38D-311E-AE4B-97DF2CB2B809}"/>
              </a:ext>
            </a:extLst>
          </p:cNvPr>
          <p:cNvSpPr txBox="1"/>
          <p:nvPr/>
        </p:nvSpPr>
        <p:spPr>
          <a:xfrm>
            <a:off x="7070170" y="879544"/>
            <a:ext cx="1717412" cy="323165"/>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914240">
              <a:buClrTx/>
              <a:defRPr/>
            </a:pPr>
            <a:r>
              <a:rPr lang="en-US" sz="1500" dirty="0">
                <a:solidFill>
                  <a:srgbClr val="FFFFFF"/>
                </a:solidFill>
                <a:latin typeface="Calibri" panose="020F0502020204030204" pitchFamily="34" charset="0"/>
                <a:cs typeface="Calibri" panose="020F0502020204030204" pitchFamily="34" charset="0"/>
              </a:rPr>
              <a:t>2. Analyze Data</a:t>
            </a:r>
          </a:p>
        </p:txBody>
      </p:sp>
      <p:sp>
        <p:nvSpPr>
          <p:cNvPr id="14" name="TextBox 13">
            <a:extLst>
              <a:ext uri="{FF2B5EF4-FFF2-40B4-BE49-F238E27FC236}">
                <a16:creationId xmlns="" xmlns:a16="http://schemas.microsoft.com/office/drawing/2014/main" id="{8E09895A-9292-9074-B4FA-AEAB5731C262}"/>
              </a:ext>
            </a:extLst>
          </p:cNvPr>
          <p:cNvSpPr txBox="1"/>
          <p:nvPr/>
        </p:nvSpPr>
        <p:spPr>
          <a:xfrm>
            <a:off x="191855" y="3409616"/>
            <a:ext cx="1502334" cy="246221"/>
          </a:xfrm>
          <a:prstGeom prst="rect">
            <a:avLst/>
          </a:prstGeom>
          <a:noFill/>
        </p:spPr>
        <p:txBody>
          <a:bodyPr wrap="none" rtlCol="0">
            <a:spAutoFit/>
          </a:bodyPr>
          <a:lstStyle/>
          <a:p>
            <a:r>
              <a:rPr lang="en-US" sz="1000" dirty="0">
                <a:highlight>
                  <a:srgbClr val="FF0000"/>
                </a:highlight>
              </a:rPr>
              <a:t>Build Prototype Model  </a:t>
            </a:r>
          </a:p>
        </p:txBody>
      </p:sp>
      <p:sp>
        <p:nvSpPr>
          <p:cNvPr id="16" name="TextBox 15">
            <a:extLst>
              <a:ext uri="{FF2B5EF4-FFF2-40B4-BE49-F238E27FC236}">
                <a16:creationId xmlns="" xmlns:a16="http://schemas.microsoft.com/office/drawing/2014/main" id="{EA8E0F3E-5F1C-57EE-0B90-88A6FFD2FE88}"/>
              </a:ext>
            </a:extLst>
          </p:cNvPr>
          <p:cNvSpPr txBox="1"/>
          <p:nvPr/>
        </p:nvSpPr>
        <p:spPr>
          <a:xfrm>
            <a:off x="177636" y="3823445"/>
            <a:ext cx="1321196" cy="307777"/>
          </a:xfrm>
          <a:prstGeom prst="rect">
            <a:avLst/>
          </a:prstGeom>
          <a:noFill/>
        </p:spPr>
        <p:txBody>
          <a:bodyPr wrap="none" rtlCol="0">
            <a:spAutoFit/>
          </a:bodyPr>
          <a:lstStyle/>
          <a:p>
            <a:r>
              <a:rPr lang="en-US" sz="1400" dirty="0" err="1">
                <a:solidFill>
                  <a:srgbClr val="FFFFFF"/>
                </a:solidFill>
                <a:latin typeface="Calibri" panose="020F0502020204030204" pitchFamily="34" charset="0"/>
                <a:cs typeface="Calibri" panose="020F0502020204030204" pitchFamily="34" charset="0"/>
              </a:rPr>
              <a:t>Productionalize</a:t>
            </a:r>
            <a:endParaRPr lang="en-US" dirty="0">
              <a:highlight>
                <a:srgbClr val="FF0000"/>
              </a:highlight>
            </a:endParaRPr>
          </a:p>
        </p:txBody>
      </p:sp>
      <p:sp>
        <p:nvSpPr>
          <p:cNvPr id="18" name="TextBox 17">
            <a:extLst>
              <a:ext uri="{FF2B5EF4-FFF2-40B4-BE49-F238E27FC236}">
                <a16:creationId xmlns="" xmlns:a16="http://schemas.microsoft.com/office/drawing/2014/main" id="{F657FCD6-EC0F-E22D-EB02-EC8125A91C76}"/>
              </a:ext>
            </a:extLst>
          </p:cNvPr>
          <p:cNvSpPr txBox="1"/>
          <p:nvPr/>
        </p:nvSpPr>
        <p:spPr>
          <a:xfrm>
            <a:off x="177636" y="3614778"/>
            <a:ext cx="1503938" cy="246221"/>
          </a:xfrm>
          <a:prstGeom prst="rect">
            <a:avLst/>
          </a:prstGeom>
          <a:noFill/>
        </p:spPr>
        <p:txBody>
          <a:bodyPr wrap="none" rtlCol="0">
            <a:spAutoFit/>
          </a:bodyPr>
          <a:lstStyle/>
          <a:p>
            <a:r>
              <a:rPr lang="en-US" sz="1000" dirty="0">
                <a:highlight>
                  <a:srgbClr val="FF0000"/>
                </a:highlight>
              </a:rPr>
              <a:t>Model </a:t>
            </a:r>
            <a:r>
              <a:rPr lang="en-US" sz="1000" dirty="0" err="1">
                <a:highlight>
                  <a:srgbClr val="FF0000"/>
                </a:highlight>
              </a:rPr>
              <a:t>Prodictionalize</a:t>
            </a:r>
            <a:r>
              <a:rPr lang="en-US" sz="1000" dirty="0">
                <a:highlight>
                  <a:srgbClr val="FF0000"/>
                </a:highlight>
              </a:rPr>
              <a:t>   </a:t>
            </a:r>
          </a:p>
        </p:txBody>
      </p:sp>
      <p:sp>
        <p:nvSpPr>
          <p:cNvPr id="19" name="TextBox 18">
            <a:extLst>
              <a:ext uri="{FF2B5EF4-FFF2-40B4-BE49-F238E27FC236}">
                <a16:creationId xmlns="" xmlns:a16="http://schemas.microsoft.com/office/drawing/2014/main" id="{12DF90CB-8AD1-F0C8-4EBE-675DDF1F4068}"/>
              </a:ext>
            </a:extLst>
          </p:cNvPr>
          <p:cNvSpPr txBox="1"/>
          <p:nvPr/>
        </p:nvSpPr>
        <p:spPr>
          <a:xfrm>
            <a:off x="184746" y="3830437"/>
            <a:ext cx="1354858" cy="246221"/>
          </a:xfrm>
          <a:prstGeom prst="rect">
            <a:avLst/>
          </a:prstGeom>
          <a:noFill/>
        </p:spPr>
        <p:txBody>
          <a:bodyPr wrap="none" rtlCol="0">
            <a:spAutoFit/>
          </a:bodyPr>
          <a:lstStyle/>
          <a:p>
            <a:r>
              <a:rPr lang="en-US" sz="1000" dirty="0">
                <a:highlight>
                  <a:srgbClr val="FF0000"/>
                </a:highlight>
              </a:rPr>
              <a:t>Model Deployment   </a:t>
            </a:r>
          </a:p>
        </p:txBody>
      </p:sp>
      <p:sp>
        <p:nvSpPr>
          <p:cNvPr id="20" name="TextBox 19">
            <a:extLst>
              <a:ext uri="{FF2B5EF4-FFF2-40B4-BE49-F238E27FC236}">
                <a16:creationId xmlns="" xmlns:a16="http://schemas.microsoft.com/office/drawing/2014/main" id="{3F116288-2771-AC64-881D-0836DCB801FA}"/>
              </a:ext>
            </a:extLst>
          </p:cNvPr>
          <p:cNvSpPr txBox="1"/>
          <p:nvPr/>
        </p:nvSpPr>
        <p:spPr>
          <a:xfrm>
            <a:off x="207601" y="4026545"/>
            <a:ext cx="1794081" cy="246221"/>
          </a:xfrm>
          <a:prstGeom prst="rect">
            <a:avLst/>
          </a:prstGeom>
          <a:noFill/>
        </p:spPr>
        <p:txBody>
          <a:bodyPr wrap="none" rtlCol="0">
            <a:spAutoFit/>
          </a:bodyPr>
          <a:lstStyle/>
          <a:p>
            <a:r>
              <a:rPr lang="en-US" sz="1000" dirty="0">
                <a:highlight>
                  <a:srgbClr val="FF0000"/>
                </a:highlight>
              </a:rPr>
              <a:t>Mode monitor and Retrain l  </a:t>
            </a:r>
          </a:p>
        </p:txBody>
      </p:sp>
      <p:grpSp>
        <p:nvGrpSpPr>
          <p:cNvPr id="21" name="Group 27">
            <a:extLst>
              <a:ext uri="{FF2B5EF4-FFF2-40B4-BE49-F238E27FC236}">
                <a16:creationId xmlns="" xmlns:a16="http://schemas.microsoft.com/office/drawing/2014/main" id="{65884C1E-1BBF-27CF-AA94-C6B811540332}"/>
              </a:ext>
            </a:extLst>
          </p:cNvPr>
          <p:cNvGrpSpPr/>
          <p:nvPr/>
        </p:nvGrpSpPr>
        <p:grpSpPr>
          <a:xfrm>
            <a:off x="2477831" y="3422178"/>
            <a:ext cx="464260" cy="408259"/>
            <a:chOff x="5546646" y="2140000"/>
            <a:chExt cx="679007" cy="732408"/>
          </a:xfrm>
        </p:grpSpPr>
        <p:pic>
          <p:nvPicPr>
            <p:cNvPr id="22" name="Graphic 21">
              <a:extLst>
                <a:ext uri="{FF2B5EF4-FFF2-40B4-BE49-F238E27FC236}">
                  <a16:creationId xmlns="" xmlns:a16="http://schemas.microsoft.com/office/drawing/2014/main" id="{06EF3D1F-115A-0E83-E7EE-3AD5A0789341}"/>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5619750" y="2140000"/>
              <a:ext cx="532800" cy="532800"/>
            </a:xfrm>
            <a:prstGeom prst="rect">
              <a:avLst/>
            </a:prstGeom>
          </p:spPr>
        </p:pic>
        <p:sp>
          <p:nvSpPr>
            <p:cNvPr id="23" name="Shape 332">
              <a:extLst>
                <a:ext uri="{FF2B5EF4-FFF2-40B4-BE49-F238E27FC236}">
                  <a16:creationId xmlns="" xmlns:a16="http://schemas.microsoft.com/office/drawing/2014/main" id="{8DCB1876-D8F3-8CAF-02E7-93C8BE4D8E27}"/>
                </a:ext>
              </a:extLst>
            </p:cNvPr>
            <p:cNvSpPr txBox="1"/>
            <p:nvPr/>
          </p:nvSpPr>
          <p:spPr>
            <a:xfrm>
              <a:off x="5546646" y="2594829"/>
              <a:ext cx="679007" cy="277579"/>
            </a:xfrm>
            <a:prstGeom prst="rect">
              <a:avLst/>
            </a:prstGeom>
            <a:noFill/>
            <a:ln>
              <a:noFill/>
            </a:ln>
          </p:spPr>
          <p:txBody>
            <a:bodyPr lIns="51431" tIns="51431" rIns="51431" bIns="51431" anchor="ctr" anchorCtr="0">
              <a:noAutofit/>
            </a:bodyPr>
            <a:lstStyle/>
            <a:p>
              <a:pPr algn="ctr">
                <a:buClr>
                  <a:srgbClr val="808080"/>
                </a:buClr>
                <a:buSzPct val="25000"/>
              </a:pPr>
              <a:r>
                <a:rPr lang="en-US" sz="525" b="1">
                  <a:solidFill>
                    <a:srgbClr val="808080"/>
                  </a:solidFill>
                  <a:latin typeface="Open Sans"/>
                  <a:ea typeface="Open Sans"/>
                  <a:cs typeface="Open Sans"/>
                  <a:sym typeface="Open Sans"/>
                </a:rPr>
                <a:t>Container Registry</a:t>
              </a:r>
            </a:p>
          </p:txBody>
        </p:sp>
      </p:grpSp>
      <p:sp>
        <p:nvSpPr>
          <p:cNvPr id="25" name="Left Bracket 24">
            <a:extLst>
              <a:ext uri="{FF2B5EF4-FFF2-40B4-BE49-F238E27FC236}">
                <a16:creationId xmlns="" xmlns:a16="http://schemas.microsoft.com/office/drawing/2014/main" id="{DE23EB5A-7174-0BA0-B1E1-B1AF196CB8A4}"/>
              </a:ext>
            </a:extLst>
          </p:cNvPr>
          <p:cNvSpPr/>
          <p:nvPr/>
        </p:nvSpPr>
        <p:spPr>
          <a:xfrm>
            <a:off x="115480" y="2945320"/>
            <a:ext cx="639122" cy="176872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 xmlns:a16="http://schemas.microsoft.com/office/drawing/2014/main" id="{DE7F249C-35E2-EB5F-D6E5-2DB06CA9FBCC}"/>
              </a:ext>
            </a:extLst>
          </p:cNvPr>
          <p:cNvSpPr/>
          <p:nvPr/>
        </p:nvSpPr>
        <p:spPr>
          <a:xfrm>
            <a:off x="2892108" y="2779082"/>
            <a:ext cx="529688" cy="189945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6136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148400" y="88180"/>
            <a:ext cx="8280000" cy="576000"/>
          </a:xfrm>
          <a:prstGeom prst="rect">
            <a:avLst/>
          </a:prstGeom>
          <a:noFill/>
          <a:ln>
            <a:noFill/>
          </a:ln>
        </p:spPr>
        <p:txBody>
          <a:bodyPr spcFirstLastPara="1" wrap="square" lIns="91425" tIns="91425" rIns="91425" bIns="91425" anchor="t" anchorCtr="0">
            <a:noAutofit/>
          </a:bodyPr>
          <a:lstStyle/>
          <a:p>
            <a:pPr lvl="0"/>
            <a:r>
              <a:rPr lang="en" sz="1400" dirty="0">
                <a:solidFill>
                  <a:srgbClr val="4A4548"/>
                </a:solidFill>
                <a:highlight>
                  <a:srgbClr val="FFFFFF"/>
                </a:highlight>
              </a:rPr>
              <a:t>Azure tools or resources</a:t>
            </a:r>
            <a:endParaRPr sz="1400" dirty="0"/>
          </a:p>
        </p:txBody>
      </p:sp>
      <p:sp>
        <p:nvSpPr>
          <p:cNvPr id="354" name="Google Shape;354;p3"/>
          <p:cNvSpPr txBox="1"/>
          <p:nvPr/>
        </p:nvSpPr>
        <p:spPr>
          <a:xfrm>
            <a:off x="210544" y="490640"/>
            <a:ext cx="8785056" cy="4162220"/>
          </a:xfrm>
          <a:prstGeom prst="rect">
            <a:avLst/>
          </a:prstGeom>
          <a:noFill/>
          <a:ln>
            <a:noFill/>
          </a:ln>
        </p:spPr>
        <p:txBody>
          <a:bodyPr spcFirstLastPara="1" wrap="square" lIns="91425" tIns="91425" rIns="91425" bIns="91425" anchor="t" anchorCtr="0">
            <a:noAutofit/>
          </a:bodyPr>
          <a:lstStyle/>
          <a:p>
            <a:pPr>
              <a:buSzPts val="1400"/>
            </a:pPr>
            <a:r>
              <a:rPr lang="en" sz="1000" dirty="0">
                <a:solidFill>
                  <a:srgbClr val="222222"/>
                </a:solidFill>
                <a:highlight>
                  <a:srgbClr val="FFFFFF"/>
                </a:highlight>
                <a:latin typeface="Lato" panose="020B0604020202020204" charset="0"/>
                <a:ea typeface="Lato"/>
                <a:cs typeface="Lato"/>
              </a:rPr>
              <a:t>Azure Resources to be used are:</a:t>
            </a:r>
          </a:p>
          <a:p>
            <a:pPr>
              <a:buSzPts val="1400"/>
            </a:pPr>
            <a:r>
              <a:rPr lang="en" sz="1000" dirty="0">
                <a:solidFill>
                  <a:srgbClr val="222222"/>
                </a:solidFill>
                <a:highlight>
                  <a:srgbClr val="FFFFFF"/>
                </a:highlight>
                <a:latin typeface="Lato" panose="020B0604020202020204" charset="0"/>
                <a:ea typeface="Lato"/>
                <a:cs typeface="Lato"/>
              </a:rPr>
              <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1) Azure Cosmos DB</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2) Azure IOT Hub</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3) Azure Video Analyzer for Media</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4) Azure Stream Analytics</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5) Azure Cognitive Services like computer vision, custom vision..</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6) Microsoft Power BI</a:t>
            </a:r>
          </a:p>
          <a:p>
            <a:pPr>
              <a:buSzPts val="1400"/>
            </a:pPr>
            <a:endParaRPr lang="en" sz="1000" dirty="0">
              <a:solidFill>
                <a:srgbClr val="222222"/>
              </a:solidFill>
              <a:highlight>
                <a:srgbClr val="FFFFFF"/>
              </a:highlight>
              <a:latin typeface="Lato" panose="020B0604020202020204" charset="0"/>
              <a:ea typeface="Lato"/>
              <a:cs typeface="Lato"/>
            </a:endParaRPr>
          </a:p>
          <a:p>
            <a:pPr>
              <a:buSzPts val="1400"/>
            </a:pPr>
            <a:r>
              <a:rPr lang="en" sz="1000" dirty="0">
                <a:solidFill>
                  <a:srgbClr val="222222"/>
                </a:solidFill>
                <a:highlight>
                  <a:srgbClr val="FFFFFF"/>
                </a:highlight>
                <a:latin typeface="Lato" panose="020B0604020202020204" charset="0"/>
                <a:ea typeface="Lato"/>
                <a:cs typeface="Lato"/>
              </a:rPr>
              <a:t>Notes:</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1) Transfer Learning process can be used to customize the </a:t>
            </a:r>
            <a:r>
              <a:rPr lang="en-US" sz="1000" dirty="0">
                <a:solidFill>
                  <a:srgbClr val="222222"/>
                </a:solidFill>
                <a:highlight>
                  <a:srgbClr val="FFFFFF"/>
                </a:highlight>
                <a:latin typeface="Lato" panose="020B0604020202020204" charset="0"/>
                <a:ea typeface="Lato"/>
                <a:cs typeface="Lato"/>
              </a:rPr>
              <a:t>models using the Azure Video Indexer website or API</a:t>
            </a:r>
            <a:r>
              <a:rPr lang="en" sz="1000" dirty="0">
                <a:solidFill>
                  <a:srgbClr val="222222"/>
                </a:solidFill>
                <a:highlight>
                  <a:srgbClr val="FFFFFF"/>
                </a:highlight>
                <a:latin typeface="Lato" panose="020B0604020202020204" charset="0"/>
                <a:ea typeface="Lato"/>
                <a:cs typeface="Lato"/>
              </a:rPr>
              <a:t> </a:t>
            </a:r>
            <a:br>
              <a:rPr lang="en" sz="1000" dirty="0">
                <a:solidFill>
                  <a:srgbClr val="222222"/>
                </a:solidFill>
                <a:highlight>
                  <a:srgbClr val="FFFFFF"/>
                </a:highlight>
                <a:latin typeface="Lato" panose="020B0604020202020204" charset="0"/>
                <a:ea typeface="Lato"/>
                <a:cs typeface="Lato"/>
              </a:rPr>
            </a:br>
            <a:r>
              <a:rPr lang="en" sz="1000" dirty="0">
                <a:solidFill>
                  <a:srgbClr val="222222"/>
                </a:solidFill>
                <a:highlight>
                  <a:srgbClr val="FFFFFF"/>
                </a:highlight>
                <a:latin typeface="Lato" panose="020B0604020202020204" charset="0"/>
                <a:ea typeface="Lato"/>
                <a:cs typeface="Lato"/>
              </a:rPr>
              <a:t>2) Based on particular business requirement video can be converted to images and custom CNN or any deep leaning models  </a:t>
            </a:r>
            <a:r>
              <a:rPr lang="en" sz="1000" dirty="0" err="1">
                <a:solidFill>
                  <a:srgbClr val="222222"/>
                </a:solidFill>
                <a:highlight>
                  <a:srgbClr val="FFFFFF"/>
                </a:highlight>
                <a:latin typeface="Lato" panose="020B0604020202020204" charset="0"/>
                <a:ea typeface="Lato"/>
                <a:cs typeface="Lato"/>
              </a:rPr>
              <a:t>Tensorflow</a:t>
            </a:r>
            <a:r>
              <a:rPr lang="en" sz="1000" dirty="0">
                <a:solidFill>
                  <a:srgbClr val="222222"/>
                </a:solidFill>
                <a:highlight>
                  <a:srgbClr val="FFFFFF"/>
                </a:highlight>
                <a:latin typeface="Lato" panose="020B0604020202020204" charset="0"/>
                <a:ea typeface="Lato"/>
                <a:cs typeface="Lato"/>
              </a:rPr>
              <a:t> </a:t>
            </a:r>
            <a:r>
              <a:rPr lang="en" sz="1000" dirty="0" err="1">
                <a:solidFill>
                  <a:srgbClr val="222222"/>
                </a:solidFill>
                <a:highlight>
                  <a:srgbClr val="FFFFFF"/>
                </a:highlight>
                <a:latin typeface="Lato" panose="020B0604020202020204" charset="0"/>
                <a:ea typeface="Lato"/>
                <a:cs typeface="Lato"/>
              </a:rPr>
              <a:t>ob</a:t>
            </a:r>
            <a:r>
              <a:rPr lang="en-IN" sz="1000" dirty="0">
                <a:solidFill>
                  <a:srgbClr val="222222"/>
                </a:solidFill>
                <a:highlight>
                  <a:srgbClr val="FFFFFF"/>
                </a:highlight>
                <a:latin typeface="Lato" panose="020B0604020202020204" charset="0"/>
                <a:ea typeface="Lato"/>
                <a:cs typeface="Lato"/>
              </a:rPr>
              <a:t>je</a:t>
            </a:r>
            <a:r>
              <a:rPr lang="en" sz="1000" dirty="0" err="1">
                <a:solidFill>
                  <a:srgbClr val="222222"/>
                </a:solidFill>
                <a:highlight>
                  <a:srgbClr val="FFFFFF"/>
                </a:highlight>
                <a:latin typeface="Lato" panose="020B0604020202020204" charset="0"/>
                <a:ea typeface="Lato"/>
                <a:cs typeface="Lato"/>
              </a:rPr>
              <a:t>ct</a:t>
            </a:r>
            <a:r>
              <a:rPr lang="en" sz="1000" dirty="0">
                <a:solidFill>
                  <a:srgbClr val="222222"/>
                </a:solidFill>
                <a:highlight>
                  <a:srgbClr val="FFFFFF"/>
                </a:highlight>
                <a:latin typeface="Lato" panose="020B0604020202020204" charset="0"/>
                <a:ea typeface="Lato"/>
                <a:cs typeface="Lato"/>
              </a:rPr>
              <a:t> detection models models</a:t>
            </a:r>
          </a:p>
          <a:p>
            <a:pPr>
              <a:buSzPts val="1400"/>
            </a:pPr>
            <a:r>
              <a:rPr lang="en" sz="1000" dirty="0">
                <a:solidFill>
                  <a:srgbClr val="222222"/>
                </a:solidFill>
                <a:highlight>
                  <a:srgbClr val="FFFFFF"/>
                </a:highlight>
                <a:latin typeface="Lato" panose="020B0604020202020204" charset="0"/>
                <a:ea typeface="Lato"/>
                <a:cs typeface="Lato"/>
              </a:rPr>
              <a:t>3)  The solution and resources will be optimized based on the exact requirements.</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 sz="1000" dirty="0">
                <a:solidFill>
                  <a:srgbClr val="222222"/>
                </a:solidFill>
                <a:highlight>
                  <a:srgbClr val="FFFFFF"/>
                </a:highlight>
                <a:latin typeface="Lato" panose="020B0604020202020204" charset="0"/>
                <a:ea typeface="Lato"/>
                <a:cs typeface="Lato"/>
                <a:sym typeface="Lato"/>
              </a:rPr>
              <a:t>Assumptions:</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marL="228600" indent="-22860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Azure services will be provided in the next development phase.</a:t>
            </a:r>
          </a:p>
          <a:p>
            <a:pPr marL="228600" indent="-22860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CCTV videos / images with good resolution will be provided for training and validating the models to be used.</a:t>
            </a:r>
          </a:p>
          <a:p>
            <a:pPr marL="228600" indent="-22860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Couple of calls with the Business SME would  be helpful.</a:t>
            </a:r>
          </a:p>
          <a:p>
            <a:pPr>
              <a:buSzPts val="1400"/>
            </a:pPr>
            <a:endParaRPr lang="en" sz="1000" dirty="0">
              <a:solidFill>
                <a:srgbClr val="222222"/>
              </a:solidFill>
              <a:highlight>
                <a:srgbClr val="FFFFFF"/>
              </a:highlight>
              <a:latin typeface="Lato" panose="020B0604020202020204" charset="0"/>
              <a:ea typeface="Lato"/>
              <a:cs typeface="Lato"/>
              <a:sym typeface="Lato"/>
            </a:endParaRPr>
          </a:p>
          <a:p>
            <a:pPr>
              <a:buSzPts val="1400"/>
            </a:pPr>
            <a:r>
              <a:rPr lang="en-US" sz="1000" dirty="0">
                <a:solidFill>
                  <a:srgbClr val="222222"/>
                </a:solidFill>
                <a:highlight>
                  <a:srgbClr val="FFFFFF"/>
                </a:highlight>
                <a:latin typeface="Lato" panose="020B0604020202020204" charset="0"/>
                <a:ea typeface="Lato"/>
                <a:cs typeface="Lato"/>
              </a:rPr>
              <a:t>Links/References:</a:t>
            </a:r>
          </a:p>
          <a:p>
            <a:pPr marL="171450" indent="-171450">
              <a:buSzPts val="1400"/>
              <a:buChar char="•"/>
            </a:pPr>
            <a:r>
              <a:rPr lang="en-US" sz="1000" dirty="0">
                <a:solidFill>
                  <a:srgbClr val="222222"/>
                </a:solidFill>
                <a:highlight>
                  <a:srgbClr val="FFFFFF"/>
                </a:highlight>
                <a:latin typeface="Lato" panose="020B0604020202020204" charset="0"/>
                <a:ea typeface="Lato"/>
                <a:cs typeface="Lato"/>
                <a:hlinkClick r:id="rId3">
                  <a:extLst>
                    <a:ext uri="{A12FA001-AC4F-418D-AE19-62706E023703}">
                      <ahyp:hlinkClr xmlns="" xmlns:ahyp="http://schemas.microsoft.com/office/drawing/2018/hyperlinkcolor" val="tx"/>
                    </a:ext>
                  </a:extLst>
                </a:hlinkClick>
              </a:rPr>
              <a:t>https://azure.microsoft.com/en-us/blog/live-stream-analysis-using-video-indexer/</a:t>
            </a:r>
          </a:p>
          <a:p>
            <a:pPr marL="171450" indent="-171450">
              <a:buSzPts val="1400"/>
              <a:buChar char="•"/>
            </a:pPr>
            <a:r>
              <a:rPr lang="en-US" sz="1000" dirty="0">
                <a:solidFill>
                  <a:srgbClr val="222222"/>
                </a:solidFill>
                <a:highlight>
                  <a:srgbClr val="FFFFFF"/>
                </a:highlight>
                <a:latin typeface="Lato" panose="020B0604020202020204" charset="0"/>
                <a:ea typeface="Lato"/>
                <a:cs typeface="Lato"/>
                <a:hlinkClick r:id="rId4">
                  <a:extLst>
                    <a:ext uri="{A12FA001-AC4F-418D-AE19-62706E023703}">
                      <ahyp:hlinkClr xmlns="" xmlns:ahyp="http://schemas.microsoft.com/office/drawing/2018/hyperlinkcolor" val="tx"/>
                    </a:ext>
                  </a:extLst>
                </a:hlinkClick>
              </a:rPr>
              <a:t>https://docs.microsoft.com/en-us/azure/azure-video-analyzer/video-analyzer-docs/visualize-ai-events-power-bi</a:t>
            </a:r>
          </a:p>
          <a:p>
            <a:pPr marL="171450" indent="-171450">
              <a:buSzPts val="1400"/>
              <a:buChar char="•"/>
            </a:pPr>
            <a:r>
              <a:rPr lang="en-IN" sz="1000" dirty="0">
                <a:solidFill>
                  <a:srgbClr val="222222"/>
                </a:solidFill>
                <a:highlight>
                  <a:srgbClr val="FFFFFF"/>
                </a:highlight>
                <a:latin typeface="Lato" panose="020B0604020202020204" charset="0"/>
                <a:ea typeface="Lato"/>
                <a:cs typeface="Lato"/>
                <a:hlinkClick r:id="rId5">
                  <a:extLst>
                    <a:ext uri="{A12FA001-AC4F-418D-AE19-62706E023703}">
                      <ahyp:hlinkClr xmlns="" xmlns:ahyp="http://schemas.microsoft.com/office/drawing/2018/hyperlinkcolor" val="tx"/>
                    </a:ext>
                  </a:extLst>
                </a:hlinkClick>
              </a:rPr>
              <a:t>https://docs.microsoft.com/en-us/azure/azure-video-indexer/customize-content-models-overview</a:t>
            </a:r>
            <a:endParaRPr lang="en-IN" sz="1000" dirty="0">
              <a:solidFill>
                <a:srgbClr val="222222"/>
              </a:solidFill>
              <a:highlight>
                <a:srgbClr val="FFFFFF"/>
              </a:highlight>
              <a:latin typeface="Lato" panose="020B0604020202020204" charset="0"/>
              <a:ea typeface="Lato"/>
              <a:cs typeface="Lato"/>
            </a:endParaRPr>
          </a:p>
          <a:p>
            <a:pPr marL="171450" indent="-171450">
              <a:buSzPts val="1400"/>
              <a:buChar char="•"/>
            </a:pPr>
            <a:r>
              <a:rPr lang="en-IN" sz="1000" dirty="0">
                <a:solidFill>
                  <a:srgbClr val="222222"/>
                </a:solidFill>
                <a:highlight>
                  <a:srgbClr val="FFFFFF"/>
                </a:highlight>
                <a:latin typeface="Lato" panose="020B0604020202020204" charset="0"/>
                <a:ea typeface="Lato"/>
                <a:cs typeface="Lato"/>
                <a:hlinkClick r:id="rId6">
                  <a:extLst>
                    <a:ext uri="{A12FA001-AC4F-418D-AE19-62706E023703}">
                      <ahyp:hlinkClr xmlns="" xmlns:ahyp="http://schemas.microsoft.com/office/drawing/2018/hyperlinkcolor" val="tx"/>
                    </a:ext>
                  </a:extLst>
                </a:hlinkClick>
              </a:rPr>
              <a:t>https://docs.microsoft.com/en-us/azure/azure-video-indexer/customize-person-model-overview</a:t>
            </a:r>
            <a:endParaRPr lang="en-IN" sz="1000" dirty="0">
              <a:solidFill>
                <a:srgbClr val="222222"/>
              </a:solidFill>
              <a:highlight>
                <a:srgbClr val="FFFFFF"/>
              </a:highlight>
              <a:latin typeface="Lato" panose="020B0604020202020204" charset="0"/>
              <a:ea typeface="Lato"/>
              <a:cs typeface="Lato"/>
            </a:endParaRPr>
          </a:p>
          <a:p>
            <a:pPr marL="171450" indent="-171450">
              <a:buChar char="•"/>
            </a:pPr>
            <a:endParaRPr lang="en-US" sz="1000" dirty="0">
              <a:hlinkClick r:id="rId4"/>
            </a:endParaRPr>
          </a:p>
          <a:p>
            <a:endParaRPr lang="en-US" sz="1000" dirty="0">
              <a:hlinkClick r:id="rId4"/>
            </a:endParaRPr>
          </a:p>
          <a:p>
            <a:endParaRPr lang="en" sz="1000" dirty="0">
              <a:solidFill>
                <a:srgbClr val="222222"/>
              </a:solidFill>
              <a:highlight>
                <a:srgbClr val="FFFFFF"/>
              </a:highlight>
              <a:latin typeface="Lato" panose="020B0604020202020204" charset="0"/>
              <a:ea typeface="Lato" panose="020B0604020202020204" charset="0"/>
              <a:cs typeface="Lato" panose="020B0604020202020204" charset="0"/>
              <a:sym typeface="Lato"/>
            </a:endParaRPr>
          </a:p>
          <a:p>
            <a:pPr marL="228600" indent="-228600">
              <a:buAutoNum type="arabicParenR"/>
            </a:pPr>
            <a:endParaRPr lang="en" sz="1000" dirty="0">
              <a:solidFill>
                <a:srgbClr val="222222"/>
              </a:solidFill>
              <a:highlight>
                <a:srgbClr val="FFFFFF"/>
              </a:highlight>
              <a:latin typeface="Lato" panose="020B0604020202020204" charset="0"/>
              <a:ea typeface="Lato" panose="020B0604020202020204" charset="0"/>
              <a:cs typeface="Lato" panose="020B0604020202020204" charset="0"/>
              <a:sym typeface="Lato"/>
            </a:endParaRPr>
          </a:p>
        </p:txBody>
      </p:sp>
    </p:spTree>
    <p:extLst>
      <p:ext uri="{BB962C8B-B14F-4D97-AF65-F5344CB8AC3E}">
        <p14:creationId xmlns:p14="http://schemas.microsoft.com/office/powerpoint/2010/main" val="4212594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172079" y="161698"/>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200" dirty="0">
                <a:solidFill>
                  <a:srgbClr val="222222"/>
                </a:solidFill>
                <a:highlight>
                  <a:srgbClr val="FFFFFF"/>
                </a:highlight>
              </a:rPr>
              <a:t>Key Differentiators &amp; Adoption Plan</a:t>
            </a:r>
            <a:endParaRPr sz="1200" dirty="0"/>
          </a:p>
        </p:txBody>
      </p:sp>
      <p:sp>
        <p:nvSpPr>
          <p:cNvPr id="378" name="Google Shape;378;p7"/>
          <p:cNvSpPr txBox="1"/>
          <p:nvPr/>
        </p:nvSpPr>
        <p:spPr>
          <a:xfrm>
            <a:off x="213479" y="737698"/>
            <a:ext cx="8238600" cy="3414300"/>
          </a:xfrm>
          <a:prstGeom prst="rect">
            <a:avLst/>
          </a:prstGeom>
          <a:noFill/>
          <a:ln>
            <a:noFill/>
          </a:ln>
        </p:spPr>
        <p:txBody>
          <a:bodyPr spcFirstLastPara="1" wrap="square" lIns="91425" tIns="91425" rIns="91425" bIns="91425" anchor="t" anchorCtr="0">
            <a:noAutofit/>
          </a:bodyPr>
          <a:lstStyle/>
          <a:p>
            <a:pPr lvl="0">
              <a:buSzPts val="1400"/>
            </a:pPr>
            <a:r>
              <a:rPr lang="en" sz="1000" dirty="0">
                <a:solidFill>
                  <a:srgbClr val="222222"/>
                </a:solidFill>
                <a:highlight>
                  <a:srgbClr val="FFFFFF"/>
                </a:highlight>
                <a:latin typeface="Lato" panose="020B0604020202020204" charset="0"/>
                <a:ea typeface="Lato"/>
                <a:cs typeface="Lato"/>
                <a:sym typeface="Lato"/>
              </a:rPr>
              <a:t>We have already explored lot of video analytics solution across various sectors as mentioned in slide no 4. Having considering all the aspects we believe the below differentiators.  </a:t>
            </a: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lvl="0">
              <a:buSzPts val="1400"/>
            </a:pPr>
            <a:endParaRPr lang="en" sz="1000" dirty="0">
              <a:solidFill>
                <a:srgbClr val="222222"/>
              </a:solidFill>
              <a:highlight>
                <a:srgbClr val="FFFFFF"/>
              </a:highlight>
              <a:latin typeface="Lato" panose="020B0604020202020204" charset="0"/>
              <a:ea typeface="Lato"/>
              <a:cs typeface="Lato"/>
              <a:sym typeface="Lato"/>
            </a:endParaRPr>
          </a:p>
          <a:p>
            <a:pPr lvl="0">
              <a:buSzPts val="1400"/>
            </a:pPr>
            <a:endParaRPr lang="en" sz="1000" b="1"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panose="020B0604020202020204" charset="0"/>
                <a:ea typeface="Lato"/>
                <a:cs typeface="Lato"/>
                <a:sym typeface="Lato"/>
              </a:rPr>
              <a:t>We believe that this solution can be widely used to improve </a:t>
            </a:r>
            <a:r>
              <a:rPr lang="en" sz="1000" dirty="0" err="1">
                <a:solidFill>
                  <a:srgbClr val="222222"/>
                </a:solidFill>
                <a:highlight>
                  <a:srgbClr val="FFFFFF"/>
                </a:highlight>
                <a:latin typeface="Lato" panose="020B0604020202020204" charset="0"/>
                <a:ea typeface="Lato"/>
                <a:cs typeface="Lato"/>
                <a:sym typeface="Lato"/>
              </a:rPr>
              <a:t>cus</a:t>
            </a:r>
            <a:r>
              <a:rPr lang="en-IN" sz="1000" dirty="0" err="1">
                <a:solidFill>
                  <a:srgbClr val="222222"/>
                </a:solidFill>
                <a:highlight>
                  <a:srgbClr val="FFFFFF"/>
                </a:highlight>
                <a:latin typeface="Lato" panose="020B0604020202020204" charset="0"/>
                <a:ea typeface="Lato"/>
                <a:cs typeface="Lato"/>
                <a:sym typeface="Lato"/>
              </a:rPr>
              <a:t>tomer</a:t>
            </a:r>
            <a:r>
              <a:rPr lang="en-IN" sz="1000" dirty="0">
                <a:solidFill>
                  <a:srgbClr val="222222"/>
                </a:solidFill>
                <a:highlight>
                  <a:srgbClr val="FFFFFF"/>
                </a:highlight>
                <a:latin typeface="Lato" panose="020B0604020202020204" charset="0"/>
                <a:ea typeface="Lato"/>
                <a:cs typeface="Lato"/>
                <a:sym typeface="Lato"/>
              </a:rPr>
              <a:t> satisfaction apart from mentioned various safety improvements.</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This solution can provide to identify the net worthy customers and send an real time alert to banking stuff to improve customer service as well as revenue generation.</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Figure out the no of unique customers to understand the daily footfall in a particular branch.</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Video </a:t>
            </a:r>
            <a:r>
              <a:rPr lang="en-IN" sz="1000" dirty="0" err="1">
                <a:solidFill>
                  <a:srgbClr val="222222"/>
                </a:solidFill>
                <a:highlight>
                  <a:srgbClr val="FFFFFF"/>
                </a:highlight>
                <a:latin typeface="Lato" panose="020B0604020202020204" charset="0"/>
                <a:ea typeface="Lato"/>
                <a:cs typeface="Lato"/>
                <a:sym typeface="Lato"/>
              </a:rPr>
              <a:t>kyc</a:t>
            </a:r>
            <a:r>
              <a:rPr lang="en-IN" sz="1000" dirty="0">
                <a:solidFill>
                  <a:srgbClr val="222222"/>
                </a:solidFill>
                <a:highlight>
                  <a:srgbClr val="FFFFFF"/>
                </a:highlight>
                <a:latin typeface="Lato" panose="020B0604020202020204" charset="0"/>
                <a:ea typeface="Lato"/>
                <a:cs typeface="Lato"/>
                <a:sym typeface="Lato"/>
              </a:rPr>
              <a:t> service can be reached to an automated level.</a:t>
            </a:r>
          </a:p>
          <a:p>
            <a:pPr marL="17145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Identify the suspicious activity in the bank.</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panose="020B0604020202020204" charset="0"/>
                <a:ea typeface="Lato"/>
                <a:cs typeface="Lato"/>
                <a:sym typeface="Lato"/>
              </a:rPr>
              <a:t>This solution would provide a cost effective AI platform under Azure cognitive services. </a:t>
            </a:r>
          </a:p>
          <a:p>
            <a:pPr marL="171450" lvl="0" indent="-171450">
              <a:buSzPts val="1400"/>
              <a:buFont typeface="Arial" panose="020B0604020202020204" pitchFamily="34" charset="0"/>
              <a:buChar char="•"/>
            </a:pPr>
            <a:endParaRPr lang="en-IN" sz="1000"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endParaRPr lang="en-IN" sz="1000" dirty="0">
              <a:solidFill>
                <a:srgbClr val="222222"/>
              </a:solidFill>
              <a:highlight>
                <a:srgbClr val="FFFFFF"/>
              </a:highlight>
              <a:latin typeface="Lato" panose="020B0604020202020204" charset="0"/>
              <a:ea typeface="Lato"/>
              <a:cs typeface="Lato"/>
              <a:sym typeface="Lato"/>
            </a:endParaRPr>
          </a:p>
          <a:p>
            <a:pPr lvl="0">
              <a:buSzPts val="1400"/>
            </a:pPr>
            <a:r>
              <a:rPr lang="en-IN" sz="1000" b="1" dirty="0">
                <a:solidFill>
                  <a:srgbClr val="222222"/>
                </a:solidFill>
                <a:highlight>
                  <a:srgbClr val="FFFFFF"/>
                </a:highlight>
                <a:latin typeface="Lato" panose="020B0604020202020204" charset="0"/>
                <a:ea typeface="Lato"/>
                <a:cs typeface="Lato"/>
                <a:sym typeface="Lato"/>
              </a:rPr>
              <a:t>Adoption plan:</a:t>
            </a:r>
          </a:p>
          <a:p>
            <a:pPr lvl="0">
              <a:buSzPts val="1400"/>
            </a:pPr>
            <a:endParaRPr lang="en-IN" sz="1000" dirty="0">
              <a:solidFill>
                <a:srgbClr val="222222"/>
              </a:solidFill>
              <a:highlight>
                <a:srgbClr val="FFFFFF"/>
              </a:highlight>
              <a:latin typeface="Lato" panose="020B0604020202020204" charset="0"/>
              <a:ea typeface="Lato"/>
              <a:cs typeface="Lato"/>
              <a:sym typeface="Lato"/>
            </a:endParaRPr>
          </a:p>
          <a:p>
            <a:pPr marL="171450" lvl="0" indent="-171450">
              <a:buSzPts val="1400"/>
              <a:buFont typeface="Arial" panose="020B0604020202020204" pitchFamily="34" charset="0"/>
              <a:buChar char="•"/>
            </a:pPr>
            <a:r>
              <a:rPr lang="en-IN" sz="1000" dirty="0">
                <a:sym typeface="Lato"/>
              </a:rPr>
              <a:t>We need to build a periodic model monitoring to check the accuracy of the whole application since accuracy is very important in this kind of solution.</a:t>
            </a:r>
          </a:p>
          <a:p>
            <a:pPr marL="171450" lvl="0" indent="-171450">
              <a:buSzPts val="1400"/>
              <a:buFont typeface="Arial" panose="020B0604020202020204" pitchFamily="34" charset="0"/>
              <a:buChar char="•"/>
            </a:pPr>
            <a:r>
              <a:rPr lang="en-IN" sz="1000" dirty="0">
                <a:sym typeface="Lato"/>
              </a:rPr>
              <a:t>It might require a lot of model tunning in the initial phase.</a:t>
            </a:r>
          </a:p>
          <a:p>
            <a:pPr marL="171450" lvl="0" indent="-171450">
              <a:buSzPts val="1400"/>
              <a:buFont typeface="Arial" panose="020B0604020202020204" pitchFamily="34" charset="0"/>
              <a:buChar char="•"/>
            </a:pPr>
            <a:r>
              <a:rPr lang="en-IN" sz="1000" dirty="0">
                <a:sym typeface="Lato"/>
              </a:rPr>
              <a:t>After model accuracy stabilize, we have also planed, to adopt </a:t>
            </a:r>
            <a:r>
              <a:rPr lang="en-IN" sz="1000" dirty="0" err="1">
                <a:sym typeface="Lato"/>
              </a:rPr>
              <a:t>MLOps</a:t>
            </a:r>
            <a:r>
              <a:rPr lang="en-IN" sz="1000" dirty="0">
                <a:sym typeface="Lato"/>
              </a:rPr>
              <a:t> platform.</a:t>
            </a:r>
          </a:p>
          <a:p>
            <a:pPr marL="171450" lvl="0" indent="-171450">
              <a:buSzPts val="1400"/>
              <a:buFont typeface="Arial" panose="020B0604020202020204" pitchFamily="34" charset="0"/>
              <a:buChar char="•"/>
            </a:pPr>
            <a:r>
              <a:rPr lang="en-IN" sz="1000" dirty="0">
                <a:sym typeface="Lato"/>
              </a:rPr>
              <a:t>We can consider this solution into 3 different phases as prototype phase , development phase and ML ops phase .</a:t>
            </a:r>
            <a:endParaRPr sz="1000" dirty="0">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36930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1200" b="1" i="0" u="none" strike="noStrike" cap="none" dirty="0">
                <a:solidFill>
                  <a:srgbClr val="1F1F50"/>
                </a:solidFill>
                <a:latin typeface="Lato"/>
                <a:ea typeface="Lato"/>
                <a:cs typeface="Lato"/>
                <a:sym typeface="Lato"/>
              </a:rPr>
              <a:t>GitHub Repository Link &amp; </a:t>
            </a:r>
            <a:r>
              <a:rPr lang="en" sz="1200" b="1" i="0" u="none" strike="noStrike" cap="none" dirty="0">
                <a:solidFill>
                  <a:srgbClr val="4A4548"/>
                </a:solidFill>
                <a:highlight>
                  <a:srgbClr val="FFFFFF"/>
                </a:highlight>
                <a:latin typeface="Lato"/>
                <a:ea typeface="Lato"/>
                <a:cs typeface="Lato"/>
                <a:sym typeface="Lato"/>
              </a:rPr>
              <a:t>supporting diagrams, screenshots, if any</a:t>
            </a:r>
            <a:endParaRPr sz="1200" b="1" i="0" u="none" strike="noStrike" cap="none" dirty="0">
              <a:solidFill>
                <a:srgbClr val="1F1F50"/>
              </a:solidFill>
              <a:latin typeface="Lato"/>
              <a:ea typeface="Lato"/>
              <a:cs typeface="Lato"/>
              <a:sym typeface="Lato"/>
            </a:endParaRPr>
          </a:p>
        </p:txBody>
      </p:sp>
      <p:sp>
        <p:nvSpPr>
          <p:cNvPr id="384" name="Google Shape;384;p8"/>
          <p:cNvSpPr txBox="1"/>
          <p:nvPr/>
        </p:nvSpPr>
        <p:spPr>
          <a:xfrm>
            <a:off x="316756" y="768942"/>
            <a:ext cx="8386200" cy="264684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b="0" i="0" u="none" strike="noStrike" cap="none" dirty="0">
                <a:solidFill>
                  <a:srgbClr val="222222"/>
                </a:solidFill>
                <a:highlight>
                  <a:srgbClr val="FFFFFF"/>
                </a:highlight>
                <a:latin typeface="Lato"/>
                <a:ea typeface="Lato"/>
                <a:cs typeface="Lato"/>
                <a:sym typeface="Lato"/>
              </a:rPr>
              <a:t>How far it can go? </a:t>
            </a:r>
            <a:endParaRPr lang="en" sz="1000"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000" b="0" i="0" u="none" strike="noStrike" cap="none" dirty="0">
              <a:solidFill>
                <a:srgbClr val="222222"/>
              </a:solidFill>
              <a:highlight>
                <a:srgbClr val="FFFFFF"/>
              </a:highlight>
              <a:latin typeface="Lato"/>
              <a:ea typeface="Lato"/>
              <a:cs typeface="Lato"/>
              <a:sym typeface="Lato"/>
            </a:endParaRPr>
          </a:p>
          <a:p>
            <a:pPr lvl="0">
              <a:buSzPts val="1400"/>
            </a:pPr>
            <a:r>
              <a:rPr lang="en" sz="1000" dirty="0">
                <a:solidFill>
                  <a:srgbClr val="222222"/>
                </a:solidFill>
                <a:highlight>
                  <a:srgbClr val="FFFFFF"/>
                </a:highlight>
                <a:latin typeface="Lato"/>
                <a:ea typeface="Lato"/>
                <a:cs typeface="Lato"/>
                <a:sym typeface="Lato"/>
              </a:rPr>
              <a:t>Github link: </a:t>
            </a:r>
            <a:r>
              <a:rPr lang="en-IN" sz="1000">
                <a:hlinkClick r:id="rId3"/>
              </a:rPr>
              <a:t>https</a:t>
            </a:r>
            <a:r>
              <a:rPr lang="en-IN" sz="1000">
                <a:hlinkClick r:id="rId3"/>
              </a:rPr>
              <a:t>://</a:t>
            </a:r>
            <a:r>
              <a:rPr lang="en-IN" sz="1000" smtClean="0">
                <a:hlinkClick r:id="rId3"/>
              </a:rPr>
              <a:t>github.com/janimeet/hackathon-video-analytics</a:t>
            </a:r>
            <a:r>
              <a:rPr lang="en-IN" sz="1000" smtClean="0"/>
              <a:t> </a:t>
            </a:r>
            <a:endParaRPr lang="en" sz="1000"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000" dirty="0">
              <a:solidFill>
                <a:srgbClr val="222222"/>
              </a:solidFill>
              <a:highlight>
                <a:srgbClr val="FFFFFF"/>
              </a:highlight>
              <a:latin typeface="Lato"/>
              <a:ea typeface="Lato"/>
              <a:cs typeface="Lato"/>
              <a:sym typeface="Lato"/>
            </a:endParaRP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This AI platform will be primarily developed for any banking premise and ATM by using CCTV </a:t>
            </a:r>
            <a:r>
              <a:rPr lang="en" sz="1000" dirty="0" err="1">
                <a:solidFill>
                  <a:srgbClr val="222222"/>
                </a:solidFill>
                <a:highlight>
                  <a:srgbClr val="FFFFFF"/>
                </a:highlight>
                <a:latin typeface="Lato"/>
                <a:ea typeface="Lato"/>
                <a:cs typeface="Lato"/>
                <a:sym typeface="Lato"/>
              </a:rPr>
              <a:t>fo</a:t>
            </a:r>
            <a:r>
              <a:rPr lang="en-IN" sz="1000" dirty="0">
                <a:solidFill>
                  <a:srgbClr val="222222"/>
                </a:solidFill>
                <a:highlight>
                  <a:srgbClr val="FFFFFF"/>
                </a:highlight>
                <a:latin typeface="Lato"/>
                <a:ea typeface="Lato"/>
                <a:cs typeface="Lato"/>
                <a:sym typeface="Lato"/>
              </a:rPr>
              <a:t>o</a:t>
            </a:r>
            <a:r>
              <a:rPr lang="en" sz="1000" dirty="0" err="1">
                <a:solidFill>
                  <a:srgbClr val="222222"/>
                </a:solidFill>
                <a:highlight>
                  <a:srgbClr val="FFFFFF"/>
                </a:highlight>
                <a:latin typeface="Lato"/>
                <a:ea typeface="Lato"/>
                <a:cs typeface="Lato"/>
                <a:sym typeface="Lato"/>
              </a:rPr>
              <a:t>tage</a:t>
            </a:r>
            <a:r>
              <a:rPr lang="en" sz="1000" dirty="0">
                <a:solidFill>
                  <a:srgbClr val="222222"/>
                </a:solidFill>
                <a:highlight>
                  <a:srgbClr val="FFFFFF"/>
                </a:highlight>
                <a:latin typeface="Lato"/>
                <a:ea typeface="Lato"/>
                <a:cs typeface="Lato"/>
                <a:sym typeface="Lato"/>
              </a:rPr>
              <a:t> data </a:t>
            </a: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The  platform will be build on Azure cognitive services with high </a:t>
            </a:r>
            <a:r>
              <a:rPr lang="en" sz="1000" dirty="0" err="1">
                <a:solidFill>
                  <a:srgbClr val="222222"/>
                </a:solidFill>
                <a:highlight>
                  <a:srgbClr val="FFFFFF"/>
                </a:highlight>
                <a:latin typeface="Lato"/>
                <a:ea typeface="Lato"/>
                <a:cs typeface="Lato"/>
                <a:sym typeface="Lato"/>
              </a:rPr>
              <a:t>accur</a:t>
            </a:r>
            <a:r>
              <a:rPr lang="en-IN" sz="1000" dirty="0">
                <a:solidFill>
                  <a:srgbClr val="222222"/>
                </a:solidFill>
                <a:highlight>
                  <a:srgbClr val="FFFFFF"/>
                </a:highlight>
                <a:latin typeface="Lato"/>
                <a:ea typeface="Lato"/>
                <a:cs typeface="Lato"/>
                <a:sym typeface="Lato"/>
              </a:rPr>
              <a:t>ac</a:t>
            </a:r>
            <a:r>
              <a:rPr lang="en" sz="1000" dirty="0">
                <a:solidFill>
                  <a:srgbClr val="222222"/>
                </a:solidFill>
                <a:highlight>
                  <a:srgbClr val="FFFFFF"/>
                </a:highlight>
                <a:latin typeface="Lato"/>
                <a:ea typeface="Lato"/>
                <a:cs typeface="Lato"/>
                <a:sym typeface="Lato"/>
              </a:rPr>
              <a:t>y and cost </a:t>
            </a:r>
            <a:r>
              <a:rPr lang="en" sz="1000" dirty="0" err="1">
                <a:solidFill>
                  <a:srgbClr val="222222"/>
                </a:solidFill>
                <a:highlight>
                  <a:srgbClr val="FFFFFF"/>
                </a:highlight>
                <a:latin typeface="Lato"/>
                <a:ea typeface="Lato"/>
                <a:cs typeface="Lato"/>
                <a:sym typeface="Lato"/>
              </a:rPr>
              <a:t>ef</a:t>
            </a:r>
            <a:r>
              <a:rPr lang="en-IN" sz="1000" dirty="0">
                <a:solidFill>
                  <a:srgbClr val="222222"/>
                </a:solidFill>
                <a:highlight>
                  <a:srgbClr val="FFFFFF"/>
                </a:highlight>
                <a:latin typeface="Lato"/>
                <a:ea typeface="Lato"/>
                <a:cs typeface="Lato"/>
                <a:sym typeface="Lato"/>
              </a:rPr>
              <a:t>f</a:t>
            </a:r>
            <a:r>
              <a:rPr lang="en" sz="1000" dirty="0" err="1">
                <a:solidFill>
                  <a:srgbClr val="222222"/>
                </a:solidFill>
                <a:highlight>
                  <a:srgbClr val="FFFFFF"/>
                </a:highlight>
                <a:latin typeface="Lato"/>
                <a:ea typeface="Lato"/>
                <a:cs typeface="Lato"/>
                <a:sym typeface="Lato"/>
              </a:rPr>
              <a:t>ective</a:t>
            </a:r>
            <a:r>
              <a:rPr lang="en" sz="1000" dirty="0">
                <a:solidFill>
                  <a:srgbClr val="222222"/>
                </a:solidFill>
                <a:highlight>
                  <a:srgbClr val="FFFFFF"/>
                </a:highlight>
                <a:latin typeface="Lato"/>
                <a:ea typeface="Lato"/>
                <a:cs typeface="Lato"/>
                <a:sym typeface="Lato"/>
              </a:rPr>
              <a:t> manner.</a:t>
            </a:r>
          </a:p>
          <a:p>
            <a:pPr marL="171450" lvl="0" indent="-171450">
              <a:buSzPts val="1400"/>
              <a:buFont typeface="Arial" panose="020B0604020202020204" pitchFamily="34" charset="0"/>
              <a:buChar char="•"/>
            </a:pPr>
            <a:endParaRPr lang="en" sz="1000" dirty="0">
              <a:solidFill>
                <a:srgbClr val="222222"/>
              </a:solidFill>
              <a:highlight>
                <a:srgbClr val="FFFFFF"/>
              </a:highlight>
              <a:latin typeface="Lato"/>
              <a:ea typeface="Lato"/>
              <a:cs typeface="Lato"/>
              <a:sym typeface="Lato"/>
            </a:endParaRPr>
          </a:p>
          <a:p>
            <a:pPr lvl="0">
              <a:buSzPts val="1400"/>
            </a:pPr>
            <a:r>
              <a:rPr lang="en" sz="1000" dirty="0">
                <a:solidFill>
                  <a:srgbClr val="222222"/>
                </a:solidFill>
                <a:highlight>
                  <a:srgbClr val="FFFFFF"/>
                </a:highlight>
                <a:latin typeface="Lato"/>
                <a:ea typeface="Lato"/>
                <a:cs typeface="Lato"/>
                <a:sym typeface="Lato"/>
              </a:rPr>
              <a:t>We have considered this solution into 3 different phases based on our 15+ years of delivery experience in Data science &amp; AI. </a:t>
            </a:r>
          </a:p>
          <a:p>
            <a:pPr lvl="0">
              <a:buSzPts val="1400"/>
            </a:pPr>
            <a:endParaRPr lang="en" sz="1000" dirty="0">
              <a:solidFill>
                <a:srgbClr val="222222"/>
              </a:solidFill>
              <a:highlight>
                <a:srgbClr val="FFFFFF"/>
              </a:highlight>
              <a:latin typeface="Lato"/>
              <a:ea typeface="Lato"/>
              <a:cs typeface="Lato"/>
              <a:sym typeface="Lato"/>
            </a:endParaRPr>
          </a:p>
          <a:p>
            <a:pPr lvl="0">
              <a:buSzPts val="1400"/>
            </a:pPr>
            <a:endParaRPr lang="en" sz="1000" dirty="0">
              <a:solidFill>
                <a:srgbClr val="222222"/>
              </a:solidFill>
              <a:highlight>
                <a:srgbClr val="FFFFFF"/>
              </a:highlight>
              <a:latin typeface="Lato"/>
              <a:ea typeface="Lato"/>
              <a:cs typeface="Lato"/>
              <a:sym typeface="Lato"/>
            </a:endParaRP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In the first phase (like in next development  phase)  based on business requirement and hackathon expectation ,we will build a model prototype.</a:t>
            </a:r>
          </a:p>
          <a:p>
            <a:pPr marL="171450" lvl="0" indent="-171450">
              <a:buSzPts val="1400"/>
              <a:buFont typeface="Arial" panose="020B0604020202020204" pitchFamily="34" charset="0"/>
              <a:buChar char="•"/>
            </a:pPr>
            <a:r>
              <a:rPr lang="en-IN" sz="1000" dirty="0">
                <a:solidFill>
                  <a:srgbClr val="222222"/>
                </a:solidFill>
                <a:highlight>
                  <a:srgbClr val="FFFFFF"/>
                </a:highlight>
                <a:latin typeface="Lato"/>
                <a:ea typeface="Lato"/>
                <a:cs typeface="Lato"/>
                <a:sym typeface="Lato"/>
              </a:rPr>
              <a:t>H</a:t>
            </a:r>
            <a:r>
              <a:rPr lang="en" sz="1000" dirty="0" err="1">
                <a:solidFill>
                  <a:srgbClr val="222222"/>
                </a:solidFill>
                <a:highlight>
                  <a:srgbClr val="FFFFFF"/>
                </a:highlight>
                <a:latin typeface="Lato"/>
                <a:ea typeface="Lato"/>
                <a:cs typeface="Lato"/>
                <a:sym typeface="Lato"/>
              </a:rPr>
              <a:t>aving</a:t>
            </a:r>
            <a:r>
              <a:rPr lang="en" sz="1000" dirty="0">
                <a:solidFill>
                  <a:srgbClr val="222222"/>
                </a:solidFill>
                <a:highlight>
                  <a:srgbClr val="FFFFFF"/>
                </a:highlight>
                <a:latin typeface="Lato"/>
                <a:ea typeface="Lato"/>
                <a:cs typeface="Lato"/>
                <a:sym typeface="Lato"/>
              </a:rPr>
              <a:t> assumed prototype model will be acc</a:t>
            </a:r>
            <a:r>
              <a:rPr lang="en-IN" sz="1000" dirty="0">
                <a:solidFill>
                  <a:srgbClr val="222222"/>
                </a:solidFill>
                <a:highlight>
                  <a:srgbClr val="FFFFFF"/>
                </a:highlight>
                <a:latin typeface="Lato"/>
                <a:ea typeface="Lato"/>
                <a:cs typeface="Lato"/>
                <a:sym typeface="Lato"/>
              </a:rPr>
              <a:t>ep</a:t>
            </a:r>
            <a:r>
              <a:rPr lang="en" sz="1000" dirty="0">
                <a:solidFill>
                  <a:srgbClr val="222222"/>
                </a:solidFill>
                <a:highlight>
                  <a:srgbClr val="FFFFFF"/>
                </a:highlight>
                <a:latin typeface="Lato"/>
                <a:ea typeface="Lato"/>
                <a:cs typeface="Lato"/>
                <a:sym typeface="Lato"/>
              </a:rPr>
              <a:t>ted by the banks then we have plan to implement the production model considering as 2</a:t>
            </a:r>
            <a:r>
              <a:rPr lang="en" sz="1000" baseline="30000" dirty="0">
                <a:solidFill>
                  <a:srgbClr val="222222"/>
                </a:solidFill>
                <a:highlight>
                  <a:srgbClr val="FFFFFF"/>
                </a:highlight>
                <a:latin typeface="Lato"/>
                <a:ea typeface="Lato"/>
                <a:cs typeface="Lato"/>
                <a:sym typeface="Lato"/>
              </a:rPr>
              <a:t>nd</a:t>
            </a:r>
            <a:r>
              <a:rPr lang="en" sz="1000" dirty="0">
                <a:solidFill>
                  <a:srgbClr val="222222"/>
                </a:solidFill>
                <a:highlight>
                  <a:srgbClr val="FFFFFF"/>
                </a:highlight>
                <a:latin typeface="Lato"/>
                <a:ea typeface="Lato"/>
                <a:cs typeface="Lato"/>
                <a:sym typeface="Lato"/>
              </a:rPr>
              <a:t> phase </a:t>
            </a: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After model accuracy stab</a:t>
            </a:r>
            <a:r>
              <a:rPr lang="en-IN" sz="1000" dirty="0">
                <a:solidFill>
                  <a:srgbClr val="222222"/>
                </a:solidFill>
                <a:highlight>
                  <a:srgbClr val="FFFFFF"/>
                </a:highlight>
                <a:latin typeface="Lato"/>
                <a:ea typeface="Lato"/>
                <a:cs typeface="Lato"/>
                <a:sym typeface="Lato"/>
              </a:rPr>
              <a:t>i</a:t>
            </a:r>
            <a:r>
              <a:rPr lang="en" sz="1000" dirty="0" err="1">
                <a:solidFill>
                  <a:srgbClr val="222222"/>
                </a:solidFill>
                <a:highlight>
                  <a:srgbClr val="FFFFFF"/>
                </a:highlight>
                <a:latin typeface="Lato"/>
                <a:ea typeface="Lato"/>
                <a:cs typeface="Lato"/>
                <a:sym typeface="Lato"/>
              </a:rPr>
              <a:t>lize</a:t>
            </a:r>
            <a:r>
              <a:rPr lang="en" sz="1000" dirty="0">
                <a:solidFill>
                  <a:srgbClr val="222222"/>
                </a:solidFill>
                <a:highlight>
                  <a:srgbClr val="FFFFFF"/>
                </a:highlight>
                <a:latin typeface="Lato"/>
                <a:ea typeface="Lato"/>
                <a:cs typeface="Lato"/>
                <a:sym typeface="Lato"/>
              </a:rPr>
              <a:t> and then based on the business approval we will plan the ML ops implementation.  </a:t>
            </a:r>
          </a:p>
          <a:p>
            <a:pPr marL="171450" lvl="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Based on the exact business need we will also try to update our architecture which would be cost effective .</a:t>
            </a:r>
          </a:p>
          <a:p>
            <a:pPr marL="171450" indent="-171450">
              <a:buSzPts val="1400"/>
              <a:buFont typeface="Arial" panose="020B0604020202020204" pitchFamily="34" charset="0"/>
              <a:buChar char="•"/>
            </a:pPr>
            <a:r>
              <a:rPr lang="en" sz="1000" dirty="0">
                <a:solidFill>
                  <a:srgbClr val="222222"/>
                </a:solidFill>
                <a:highlight>
                  <a:srgbClr val="FFFFFF"/>
                </a:highlight>
                <a:latin typeface="Lato"/>
                <a:ea typeface="Lato"/>
                <a:cs typeface="Lato"/>
                <a:sym typeface="Lato"/>
              </a:rPr>
              <a:t> This solution can be </a:t>
            </a:r>
            <a:r>
              <a:rPr lang="en" sz="1000" dirty="0" err="1">
                <a:solidFill>
                  <a:srgbClr val="222222"/>
                </a:solidFill>
                <a:highlight>
                  <a:srgbClr val="FFFFFF"/>
                </a:highlight>
                <a:latin typeface="Lato"/>
                <a:ea typeface="Lato"/>
                <a:cs typeface="Lato"/>
                <a:sym typeface="Lato"/>
              </a:rPr>
              <a:t>repli</a:t>
            </a:r>
            <a:r>
              <a:rPr lang="en-IN" sz="1000" dirty="0">
                <a:solidFill>
                  <a:srgbClr val="222222"/>
                </a:solidFill>
                <a:highlight>
                  <a:srgbClr val="FFFFFF"/>
                </a:highlight>
                <a:latin typeface="Lato"/>
                <a:ea typeface="Lato"/>
                <a:cs typeface="Lato"/>
                <a:sym typeface="Lato"/>
              </a:rPr>
              <a:t>ca</a:t>
            </a:r>
            <a:r>
              <a:rPr lang="en" sz="1000" dirty="0">
                <a:solidFill>
                  <a:srgbClr val="222222"/>
                </a:solidFill>
                <a:highlight>
                  <a:srgbClr val="FFFFFF"/>
                </a:highlight>
                <a:latin typeface="Lato"/>
                <a:ea typeface="Lato"/>
                <a:cs typeface="Lato"/>
                <a:sym typeface="Lato"/>
              </a:rPr>
              <a:t>ted to another sectors like retail, hospitality as well.</a:t>
            </a:r>
          </a:p>
          <a:p>
            <a:pPr marL="171450" lvl="0" indent="-171450">
              <a:buSzPts val="1400"/>
              <a:buFont typeface="Arial" panose="020B0604020202020204" pitchFamily="34" charset="0"/>
              <a:buChar char="•"/>
            </a:pPr>
            <a:endParaRPr lang="en" sz="1000" dirty="0">
              <a:solidFill>
                <a:srgbClr val="222222"/>
              </a:solidFill>
              <a:highlight>
                <a:srgbClr val="FFFFFF"/>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13290" y="1181822"/>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Thank You</a:t>
            </a:r>
            <a:endParaRPr sz="2000" dirty="0"/>
          </a:p>
        </p:txBody>
      </p:sp>
      <p:sp>
        <p:nvSpPr>
          <p:cNvPr id="3" name="Rectangle 2"/>
          <p:cNvSpPr/>
          <p:nvPr/>
        </p:nvSpPr>
        <p:spPr>
          <a:xfrm>
            <a:off x="313290" y="2009222"/>
            <a:ext cx="7765198" cy="1862940"/>
          </a:xfrm>
          <a:prstGeom prst="rect">
            <a:avLst/>
          </a:prstGeom>
        </p:spPr>
        <p:txBody>
          <a:bodyPr/>
          <a:lstStyle/>
          <a:p>
            <a:pPr lvl="0" rtl="0"/>
            <a:endParaRPr lang="en-US" sz="1200" dirty="0">
              <a:solidFill>
                <a:schemeClr val="bg1"/>
              </a:solidFill>
            </a:endParaRPr>
          </a:p>
          <a:p>
            <a:pPr lvl="0" rtl="0"/>
            <a:endParaRPr lang="en-US" sz="1200" dirty="0">
              <a:solidFill>
                <a:schemeClr val="bg1"/>
              </a:solidFill>
            </a:endParaRPr>
          </a:p>
          <a:p>
            <a:pPr lvl="0" rtl="0"/>
            <a:endParaRPr lang="en-US" sz="1200" dirty="0">
              <a:solidFill>
                <a:schemeClr val="bg1"/>
              </a:solidFill>
            </a:endParaRPr>
          </a:p>
          <a:p>
            <a:pPr lvl="0" rtl="0"/>
            <a:endParaRPr lang="en-US" sz="1200" dirty="0">
              <a:solidFill>
                <a:schemeClr val="bg1"/>
              </a:solidFill>
            </a:endParaRPr>
          </a:p>
          <a:p>
            <a:pPr lvl="0" rtl="0"/>
            <a:endParaRPr lang="en-US" dirty="0">
              <a:solidFill>
                <a:schemeClr val="bg1"/>
              </a:solidFill>
            </a:endParaRPr>
          </a:p>
          <a:p>
            <a:pPr lvl="0" rtl="0"/>
            <a:endParaRPr lang="en-US" sz="1200" dirty="0">
              <a:solidFill>
                <a:schemeClr val="bg1"/>
              </a:solidFill>
            </a:endParaRPr>
          </a:p>
          <a:p>
            <a:pPr lvl="0" rtl="0"/>
            <a:endParaRPr lang="en-US" sz="1000" dirty="0">
              <a:solidFill>
                <a:schemeClr val="bg1"/>
              </a:solidFill>
            </a:endParaRPr>
          </a:p>
          <a:p>
            <a:pPr lvl="0" rtl="0"/>
            <a:endParaRPr lang="en-US" sz="1000" dirty="0">
              <a:solidFill>
                <a:schemeClr val="bg1"/>
              </a:solidFill>
            </a:endParaRPr>
          </a:p>
          <a:p>
            <a:r>
              <a:rPr lang="en-US" sz="1000" dirty="0">
                <a:solidFill>
                  <a:schemeClr val="bg1"/>
                </a:solidFill>
              </a:rPr>
              <a:t>Aishwarya Ray, Data Scientist ,            </a:t>
            </a:r>
            <a:r>
              <a:rPr lang="en-US" sz="1000" dirty="0" err="1">
                <a:solidFill>
                  <a:schemeClr val="bg1"/>
                </a:solidFill>
              </a:rPr>
              <a:t>Kaustav</a:t>
            </a:r>
            <a:r>
              <a:rPr lang="en-US" sz="1000" dirty="0">
                <a:solidFill>
                  <a:schemeClr val="bg1"/>
                </a:solidFill>
              </a:rPr>
              <a:t> Nag, Data Scientist , </a:t>
            </a:r>
            <a:r>
              <a:rPr lang="en-US" sz="1000">
                <a:solidFill>
                  <a:schemeClr val="bg1"/>
                </a:solidFill>
              </a:rPr>
              <a:t>Capgemini                   Meet </a:t>
            </a:r>
            <a:r>
              <a:rPr lang="en-US" sz="1000" dirty="0">
                <a:solidFill>
                  <a:schemeClr val="bg1"/>
                </a:solidFill>
              </a:rPr>
              <a:t>Jani, Data Scientist </a:t>
            </a:r>
            <a:r>
              <a:rPr lang="en-US" sz="1000" dirty="0" err="1">
                <a:solidFill>
                  <a:schemeClr val="bg1"/>
                </a:solidFill>
              </a:rPr>
              <a:t>IaS</a:t>
            </a:r>
            <a:r>
              <a:rPr lang="en-US" sz="1000" dirty="0">
                <a:solidFill>
                  <a:schemeClr val="bg1"/>
                </a:solidFill>
              </a:rPr>
              <a:t> Hub</a:t>
            </a:r>
          </a:p>
          <a:p>
            <a:pPr lvl="0" rtl="0"/>
            <a:r>
              <a:rPr lang="en-US" sz="1000" dirty="0">
                <a:solidFill>
                  <a:schemeClr val="bg1"/>
                </a:solidFill>
              </a:rPr>
              <a:t> Capgemini. </a:t>
            </a:r>
          </a:p>
          <a:p>
            <a:pPr lvl="0" rtl="0"/>
            <a:endParaRPr lang="en-US" sz="1000" dirty="0">
              <a:solidFill>
                <a:schemeClr val="bg1"/>
              </a:solidFill>
            </a:endParaRPr>
          </a:p>
          <a:p>
            <a:pPr lvl="0" rtl="0"/>
            <a:endParaRPr lang="en-US" sz="1200" dirty="0">
              <a:solidFill>
                <a:schemeClr val="bg1"/>
              </a:solidFill>
            </a:endParaRPr>
          </a:p>
          <a:p>
            <a:pPr lvl="0" rtl="0"/>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r>
              <a:rPr lang="en-US" sz="1200" dirty="0">
                <a:solidFill>
                  <a:schemeClr val="bg1"/>
                </a:solidFill>
              </a:rPr>
              <a:t>                        Anupam Saha, Associate Director (Data Science &amp; AI BU), Cognizant</a:t>
            </a:r>
          </a:p>
          <a:p>
            <a:pPr lvl="0" rtl="0"/>
            <a:endParaRPr lang="en-US" dirty="0">
              <a:solidFill>
                <a:schemeClr val="bg1"/>
              </a:solidFill>
            </a:endParaRPr>
          </a:p>
        </p:txBody>
      </p:sp>
      <p:pic>
        <p:nvPicPr>
          <p:cNvPr id="2" name="Picture 1">
            <a:extLst>
              <a:ext uri="{FF2B5EF4-FFF2-40B4-BE49-F238E27FC236}">
                <a16:creationId xmlns="" xmlns:a16="http://schemas.microsoft.com/office/drawing/2014/main" id="{679064AF-D6F0-5563-BD9B-5F31BC4B40BF}"/>
              </a:ext>
            </a:extLst>
          </p:cNvPr>
          <p:cNvPicPr>
            <a:picLocks noChangeAspect="1"/>
          </p:cNvPicPr>
          <p:nvPr/>
        </p:nvPicPr>
        <p:blipFill>
          <a:blip r:embed="rId3"/>
          <a:stretch>
            <a:fillRect/>
          </a:stretch>
        </p:blipFill>
        <p:spPr>
          <a:xfrm>
            <a:off x="427614" y="2469050"/>
            <a:ext cx="484398" cy="684616"/>
          </a:xfrm>
          <a:prstGeom prst="rect">
            <a:avLst/>
          </a:prstGeom>
        </p:spPr>
      </p:pic>
      <p:pic>
        <p:nvPicPr>
          <p:cNvPr id="4" name="Picture 3">
            <a:extLst>
              <a:ext uri="{FF2B5EF4-FFF2-40B4-BE49-F238E27FC236}">
                <a16:creationId xmlns="" xmlns:a16="http://schemas.microsoft.com/office/drawing/2014/main" id="{7A3AE042-247E-1BA7-EC8E-F22AD98C9377}"/>
              </a:ext>
            </a:extLst>
          </p:cNvPr>
          <p:cNvPicPr>
            <a:picLocks noChangeAspect="1"/>
          </p:cNvPicPr>
          <p:nvPr/>
        </p:nvPicPr>
        <p:blipFill>
          <a:blip r:embed="rId4"/>
          <a:stretch>
            <a:fillRect/>
          </a:stretch>
        </p:blipFill>
        <p:spPr>
          <a:xfrm>
            <a:off x="5518664" y="2475064"/>
            <a:ext cx="508160" cy="654616"/>
          </a:xfrm>
          <a:prstGeom prst="rect">
            <a:avLst/>
          </a:prstGeom>
        </p:spPr>
      </p:pic>
      <p:pic>
        <p:nvPicPr>
          <p:cNvPr id="5" name="Picture 4">
            <a:extLst>
              <a:ext uri="{FF2B5EF4-FFF2-40B4-BE49-F238E27FC236}">
                <a16:creationId xmlns="" xmlns:a16="http://schemas.microsoft.com/office/drawing/2014/main" id="{00616254-C902-AEE9-6C12-995E8EF679BA}"/>
              </a:ext>
            </a:extLst>
          </p:cNvPr>
          <p:cNvPicPr>
            <a:picLocks noChangeAspect="1"/>
          </p:cNvPicPr>
          <p:nvPr/>
        </p:nvPicPr>
        <p:blipFill>
          <a:blip r:embed="rId5"/>
          <a:stretch>
            <a:fillRect/>
          </a:stretch>
        </p:blipFill>
        <p:spPr>
          <a:xfrm>
            <a:off x="3302493" y="3770956"/>
            <a:ext cx="640690" cy="823744"/>
          </a:xfrm>
          <a:prstGeom prst="rect">
            <a:avLst/>
          </a:prstGeom>
        </p:spPr>
      </p:pic>
      <p:pic>
        <p:nvPicPr>
          <p:cNvPr id="6" name="Picture 5">
            <a:extLst>
              <a:ext uri="{FF2B5EF4-FFF2-40B4-BE49-F238E27FC236}">
                <a16:creationId xmlns="" xmlns:a16="http://schemas.microsoft.com/office/drawing/2014/main" id="{112CB230-6C89-A295-EF35-AB64CCBC4C2B}"/>
              </a:ext>
            </a:extLst>
          </p:cNvPr>
          <p:cNvPicPr>
            <a:picLocks noChangeAspect="1"/>
          </p:cNvPicPr>
          <p:nvPr/>
        </p:nvPicPr>
        <p:blipFill>
          <a:blip r:embed="rId6"/>
          <a:stretch>
            <a:fillRect/>
          </a:stretch>
        </p:blipFill>
        <p:spPr>
          <a:xfrm>
            <a:off x="2659707" y="2531380"/>
            <a:ext cx="530626" cy="598300"/>
          </a:xfrm>
          <a:prstGeom prst="rect">
            <a:avLst/>
          </a:prstGeom>
        </p:spPr>
      </p:pic>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5608</TotalTime>
  <Words>888</Words>
  <Application>Microsoft Office PowerPoint</Application>
  <PresentationFormat>On-screen Show (16:9)</PresentationFormat>
  <Paragraphs>162</Paragraphs>
  <Slides>9</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Trebuchet MS</vt:lpstr>
      <vt:lpstr>Arial Narrow</vt:lpstr>
      <vt:lpstr>Lato</vt:lpstr>
      <vt:lpstr>Lato Black</vt:lpstr>
      <vt:lpstr>Open Sans</vt:lpstr>
      <vt:lpstr>Calibri</vt:lpstr>
      <vt:lpstr>TI Template</vt:lpstr>
      <vt:lpstr>TI Template</vt:lpstr>
      <vt:lpstr>Bank of Baroda Hackathon - 2022                       </vt:lpstr>
      <vt:lpstr>Problem Statement?</vt:lpstr>
      <vt:lpstr>User Segment &amp; Pain Points</vt:lpstr>
      <vt:lpstr>Pre-Requisite</vt:lpstr>
      <vt:lpstr>Azure tools or resources</vt:lpstr>
      <vt:lpstr>Azure tools or resources</vt:lpstr>
      <vt:lpstr>Key Differentiators &amp; Adoption Plan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cp:lastModifiedBy>Meet</cp:lastModifiedBy>
  <cp:revision>225</cp:revision>
  <dcterms:modified xsi:type="dcterms:W3CDTF">2022-09-19T08:49:16Z</dcterms:modified>
</cp:coreProperties>
</file>